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Ex1.xml" ContentType="application/vnd.ms-office.chartex+xml"/>
  <Override PartName="/ppt/charts/style3.xml" ContentType="application/vnd.ms-office.chartstyle+xml"/>
  <Override PartName="/ppt/charts/colors3.xml" ContentType="application/vnd.ms-office.chartcolorstyle+xml"/>
  <Override PartName="/ppt/charts/chart3.xml" ContentType="application/vnd.openxmlformats-officedocument.drawingml.chart+xml"/>
  <Override PartName="/ppt/charts/style4.xml" ContentType="application/vnd.ms-office.chartstyle+xml"/>
  <Override PartName="/ppt/charts/colors4.xml" ContentType="application/vnd.ms-office.chartcolorstyl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4"/>
  </p:sldMasterIdLst>
  <p:notesMasterIdLst>
    <p:notesMasterId r:id="rId17"/>
  </p:notesMasterIdLst>
  <p:sldIdLst>
    <p:sldId id="257" r:id="rId5"/>
    <p:sldId id="259" r:id="rId6"/>
    <p:sldId id="260" r:id="rId7"/>
    <p:sldId id="261" r:id="rId8"/>
    <p:sldId id="262" r:id="rId9"/>
    <p:sldId id="263" r:id="rId10"/>
    <p:sldId id="264" r:id="rId11"/>
    <p:sldId id="267" r:id="rId12"/>
    <p:sldId id="270" r:id="rId13"/>
    <p:sldId id="271" r:id="rId14"/>
    <p:sldId id="268"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84" autoAdjust="0"/>
    <p:restoredTop sz="94660"/>
  </p:normalViewPr>
  <p:slideViewPr>
    <p:cSldViewPr snapToGrid="0">
      <p:cViewPr varScale="1">
        <p:scale>
          <a:sx n="63" d="100"/>
          <a:sy n="63" d="100"/>
        </p:scale>
        <p:origin x="85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nsh sharma" userId="6330e556c1ceb8a3" providerId="LiveId" clId="{F7E40C54-A2CC-424F-B4B4-B5B7C24D9AE1}"/>
    <pc:docChg chg="undo custSel addSld delSld modSld">
      <pc:chgData name="shivansh sharma" userId="6330e556c1ceb8a3" providerId="LiveId" clId="{F7E40C54-A2CC-424F-B4B4-B5B7C24D9AE1}" dt="2024-03-03T06:06:40.107" v="2053" actId="20577"/>
      <pc:docMkLst>
        <pc:docMk/>
      </pc:docMkLst>
      <pc:sldChg chg="modSp mod">
        <pc:chgData name="shivansh sharma" userId="6330e556c1ceb8a3" providerId="LiveId" clId="{F7E40C54-A2CC-424F-B4B4-B5B7C24D9AE1}" dt="2024-03-02T09:39:24.576" v="4" actId="20577"/>
        <pc:sldMkLst>
          <pc:docMk/>
          <pc:sldMk cId="4043737824" sldId="257"/>
        </pc:sldMkLst>
        <pc:spChg chg="mod">
          <ac:chgData name="shivansh sharma" userId="6330e556c1ceb8a3" providerId="LiveId" clId="{F7E40C54-A2CC-424F-B4B4-B5B7C24D9AE1}" dt="2024-03-02T09:39:24.576" v="4" actId="20577"/>
          <ac:spMkLst>
            <pc:docMk/>
            <pc:sldMk cId="4043737824" sldId="257"/>
            <ac:spMk id="4" creationId="{6D176D16-EABC-4929-93A5-8F8D32F6FF97}"/>
          </ac:spMkLst>
        </pc:spChg>
      </pc:sldChg>
      <pc:sldChg chg="addSp delSp modSp mod">
        <pc:chgData name="shivansh sharma" userId="6330e556c1ceb8a3" providerId="LiveId" clId="{F7E40C54-A2CC-424F-B4B4-B5B7C24D9AE1}" dt="2024-03-03T05:38:22.723" v="902"/>
        <pc:sldMkLst>
          <pc:docMk/>
          <pc:sldMk cId="2439888518" sldId="260"/>
        </pc:sldMkLst>
        <pc:spChg chg="add del mod">
          <ac:chgData name="shivansh sharma" userId="6330e556c1ceb8a3" providerId="LiveId" clId="{F7E40C54-A2CC-424F-B4B4-B5B7C24D9AE1}" dt="2024-03-03T05:38:22.723" v="902"/>
          <ac:spMkLst>
            <pc:docMk/>
            <pc:sldMk cId="2439888518" sldId="260"/>
            <ac:spMk id="7" creationId="{199CB25B-86F3-458B-B4E5-78DC1E0E515E}"/>
          </ac:spMkLst>
        </pc:spChg>
        <pc:spChg chg="add mod">
          <ac:chgData name="shivansh sharma" userId="6330e556c1ceb8a3" providerId="LiveId" clId="{F7E40C54-A2CC-424F-B4B4-B5B7C24D9AE1}" dt="2024-03-03T05:38:15.514" v="900" actId="14100"/>
          <ac:spMkLst>
            <pc:docMk/>
            <pc:sldMk cId="2439888518" sldId="260"/>
            <ac:spMk id="9" creationId="{B8FFEAB2-5E64-4DD0-8674-921D12EA1646}"/>
          </ac:spMkLst>
        </pc:spChg>
        <pc:picChg chg="add mod modCrop">
          <ac:chgData name="shivansh sharma" userId="6330e556c1ceb8a3" providerId="LiveId" clId="{F7E40C54-A2CC-424F-B4B4-B5B7C24D9AE1}" dt="2024-03-03T05:36:20.074" v="789" actId="14100"/>
          <ac:picMkLst>
            <pc:docMk/>
            <pc:sldMk cId="2439888518" sldId="260"/>
            <ac:picMk id="5" creationId="{B7685296-884D-4253-A46D-0EABEED5329D}"/>
          </ac:picMkLst>
        </pc:picChg>
      </pc:sldChg>
      <pc:sldChg chg="addSp delSp modSp mod">
        <pc:chgData name="shivansh sharma" userId="6330e556c1ceb8a3" providerId="LiveId" clId="{F7E40C54-A2CC-424F-B4B4-B5B7C24D9AE1}" dt="2024-03-03T05:34:32.443" v="779" actId="207"/>
        <pc:sldMkLst>
          <pc:docMk/>
          <pc:sldMk cId="1236984320" sldId="261"/>
        </pc:sldMkLst>
        <pc:spChg chg="add del mod">
          <ac:chgData name="shivansh sharma" userId="6330e556c1ceb8a3" providerId="LiveId" clId="{F7E40C54-A2CC-424F-B4B4-B5B7C24D9AE1}" dt="2024-03-03T05:27:08.977" v="647" actId="478"/>
          <ac:spMkLst>
            <pc:docMk/>
            <pc:sldMk cId="1236984320" sldId="261"/>
            <ac:spMk id="4" creationId="{29315A5A-5960-46FB-96C6-49F3A8861100}"/>
          </ac:spMkLst>
        </pc:spChg>
        <pc:spChg chg="add del">
          <ac:chgData name="shivansh sharma" userId="6330e556c1ceb8a3" providerId="LiveId" clId="{F7E40C54-A2CC-424F-B4B4-B5B7C24D9AE1}" dt="2024-03-03T05:28:01.637" v="649" actId="478"/>
          <ac:spMkLst>
            <pc:docMk/>
            <pc:sldMk cId="1236984320" sldId="261"/>
            <ac:spMk id="6" creationId="{A381C631-D467-4882-9B70-0DF937608DE2}"/>
          </ac:spMkLst>
        </pc:spChg>
        <pc:spChg chg="add del mod">
          <ac:chgData name="shivansh sharma" userId="6330e556c1ceb8a3" providerId="LiveId" clId="{F7E40C54-A2CC-424F-B4B4-B5B7C24D9AE1}" dt="2024-03-03T05:28:22.792" v="653" actId="478"/>
          <ac:spMkLst>
            <pc:docMk/>
            <pc:sldMk cId="1236984320" sldId="261"/>
            <ac:spMk id="8" creationId="{0ABEC19B-E0A7-4CBC-A631-B7E7369C3E49}"/>
          </ac:spMkLst>
        </pc:spChg>
        <pc:spChg chg="add del mod">
          <ac:chgData name="shivansh sharma" userId="6330e556c1ceb8a3" providerId="LiveId" clId="{F7E40C54-A2CC-424F-B4B4-B5B7C24D9AE1}" dt="2024-03-03T05:31:29.748" v="723"/>
          <ac:spMkLst>
            <pc:docMk/>
            <pc:sldMk cId="1236984320" sldId="261"/>
            <ac:spMk id="9" creationId="{FF94D036-35F6-4C23-9C0F-9CC29A7337BE}"/>
          </ac:spMkLst>
        </pc:spChg>
        <pc:spChg chg="del mod">
          <ac:chgData name="shivansh sharma" userId="6330e556c1ceb8a3" providerId="LiveId" clId="{F7E40C54-A2CC-424F-B4B4-B5B7C24D9AE1}" dt="2024-03-03T05:31:08.160" v="717"/>
          <ac:spMkLst>
            <pc:docMk/>
            <pc:sldMk cId="1236984320" sldId="261"/>
            <ac:spMk id="15" creationId="{4BA50CE4-270C-4312-8070-4AA662B53A96}"/>
          </ac:spMkLst>
        </pc:spChg>
        <pc:graphicFrameChg chg="add mod modGraphic">
          <ac:chgData name="shivansh sharma" userId="6330e556c1ceb8a3" providerId="LiveId" clId="{F7E40C54-A2CC-424F-B4B4-B5B7C24D9AE1}" dt="2024-03-03T05:34:32.443" v="779" actId="207"/>
          <ac:graphicFrameMkLst>
            <pc:docMk/>
            <pc:sldMk cId="1236984320" sldId="261"/>
            <ac:graphicFrameMk id="10" creationId="{4323058C-98F0-449A-A806-0B6F815D6990}"/>
          </ac:graphicFrameMkLst>
        </pc:graphicFrameChg>
        <pc:picChg chg="del">
          <ac:chgData name="shivansh sharma" userId="6330e556c1ceb8a3" providerId="LiveId" clId="{F7E40C54-A2CC-424F-B4B4-B5B7C24D9AE1}" dt="2024-03-03T05:31:36.113" v="725" actId="478"/>
          <ac:picMkLst>
            <pc:docMk/>
            <pc:sldMk cId="1236984320" sldId="261"/>
            <ac:picMk id="11" creationId="{9CB2AB17-0042-4685-AE02-6C2342A3DDEF}"/>
          </ac:picMkLst>
        </pc:picChg>
        <pc:picChg chg="del">
          <ac:chgData name="shivansh sharma" userId="6330e556c1ceb8a3" providerId="LiveId" clId="{F7E40C54-A2CC-424F-B4B4-B5B7C24D9AE1}" dt="2024-03-03T05:31:37.189" v="726" actId="478"/>
          <ac:picMkLst>
            <pc:docMk/>
            <pc:sldMk cId="1236984320" sldId="261"/>
            <ac:picMk id="12" creationId="{385C6D16-3154-4A35-8840-3CD8CFD486EC}"/>
          </ac:picMkLst>
        </pc:picChg>
      </pc:sldChg>
      <pc:sldChg chg="addSp delSp modSp mod">
        <pc:chgData name="shivansh sharma" userId="6330e556c1ceb8a3" providerId="LiveId" clId="{F7E40C54-A2CC-424F-B4B4-B5B7C24D9AE1}" dt="2024-03-03T05:51:08.642" v="1541"/>
        <pc:sldMkLst>
          <pc:docMk/>
          <pc:sldMk cId="2003634615" sldId="262"/>
        </pc:sldMkLst>
        <pc:spChg chg="mod">
          <ac:chgData name="shivansh sharma" userId="6330e556c1ceb8a3" providerId="LiveId" clId="{F7E40C54-A2CC-424F-B4B4-B5B7C24D9AE1}" dt="2024-03-03T04:45:00.658" v="265" actId="115"/>
          <ac:spMkLst>
            <pc:docMk/>
            <pc:sldMk cId="2003634615" sldId="262"/>
            <ac:spMk id="2" creationId="{729DF9F9-E3A5-4493-A908-70FCAD234279}"/>
          </ac:spMkLst>
        </pc:spChg>
        <pc:spChg chg="add del mod">
          <ac:chgData name="shivansh sharma" userId="6330e556c1ceb8a3" providerId="LiveId" clId="{F7E40C54-A2CC-424F-B4B4-B5B7C24D9AE1}" dt="2024-03-03T04:41:56.940" v="221" actId="33987"/>
          <ac:spMkLst>
            <pc:docMk/>
            <pc:sldMk cId="2003634615" sldId="262"/>
            <ac:spMk id="5" creationId="{974773A0-45DA-41DE-A924-0C627FBAC6F8}"/>
          </ac:spMkLst>
        </pc:spChg>
        <pc:spChg chg="add mod">
          <ac:chgData name="shivansh sharma" userId="6330e556c1ceb8a3" providerId="LiveId" clId="{F7E40C54-A2CC-424F-B4B4-B5B7C24D9AE1}" dt="2024-03-03T05:51:08.642" v="1541"/>
          <ac:spMkLst>
            <pc:docMk/>
            <pc:sldMk cId="2003634615" sldId="262"/>
            <ac:spMk id="6" creationId="{D401A8BC-7FBC-4DB9-8EB8-6045CA205205}"/>
          </ac:spMkLst>
        </pc:spChg>
        <pc:graphicFrameChg chg="add del mod">
          <ac:chgData name="shivansh sharma" userId="6330e556c1ceb8a3" providerId="LiveId" clId="{F7E40C54-A2CC-424F-B4B4-B5B7C24D9AE1}" dt="2024-03-03T04:31:28.731" v="109" actId="478"/>
          <ac:graphicFrameMkLst>
            <pc:docMk/>
            <pc:sldMk cId="2003634615" sldId="262"/>
            <ac:graphicFrameMk id="3" creationId="{F2A6F60D-ED84-4745-A7DD-0338BF56C99F}"/>
          </ac:graphicFrameMkLst>
        </pc:graphicFrameChg>
        <pc:graphicFrameChg chg="add mod">
          <ac:chgData name="shivansh sharma" userId="6330e556c1ceb8a3" providerId="LiveId" clId="{F7E40C54-A2CC-424F-B4B4-B5B7C24D9AE1}" dt="2024-03-03T04:43:41.874" v="230" actId="1076"/>
          <ac:graphicFrameMkLst>
            <pc:docMk/>
            <pc:sldMk cId="2003634615" sldId="262"/>
            <ac:graphicFrameMk id="4" creationId="{37E14337-EC15-4F73-A53C-03A5E681C5DC}"/>
          </ac:graphicFrameMkLst>
        </pc:graphicFrameChg>
      </pc:sldChg>
      <pc:sldChg chg="addSp delSp modSp mod">
        <pc:chgData name="shivansh sharma" userId="6330e556c1ceb8a3" providerId="LiveId" clId="{F7E40C54-A2CC-424F-B4B4-B5B7C24D9AE1}" dt="2024-03-03T05:45:55.580" v="1219" actId="14100"/>
        <pc:sldMkLst>
          <pc:docMk/>
          <pc:sldMk cId="1616390534" sldId="263"/>
        </pc:sldMkLst>
        <pc:spChg chg="mod">
          <ac:chgData name="shivansh sharma" userId="6330e556c1ceb8a3" providerId="LiveId" clId="{F7E40C54-A2CC-424F-B4B4-B5B7C24D9AE1}" dt="2024-03-03T05:45:14.662" v="1213" actId="14100"/>
          <ac:spMkLst>
            <pc:docMk/>
            <pc:sldMk cId="1616390534" sldId="263"/>
            <ac:spMk id="2" creationId="{27C23B1D-3910-4EEA-A85B-A1A64B81EB0F}"/>
          </ac:spMkLst>
        </pc:spChg>
        <pc:spChg chg="add del mod">
          <ac:chgData name="shivansh sharma" userId="6330e556c1ceb8a3" providerId="LiveId" clId="{F7E40C54-A2CC-424F-B4B4-B5B7C24D9AE1}" dt="2024-03-03T05:44:15.108" v="1149"/>
          <ac:spMkLst>
            <pc:docMk/>
            <pc:sldMk cId="1616390534" sldId="263"/>
            <ac:spMk id="3" creationId="{D5FCA39C-DFC6-4CC0-8717-C2326E842318}"/>
          </ac:spMkLst>
        </pc:spChg>
        <pc:spChg chg="add mod">
          <ac:chgData name="shivansh sharma" userId="6330e556c1ceb8a3" providerId="LiveId" clId="{F7E40C54-A2CC-424F-B4B4-B5B7C24D9AE1}" dt="2024-03-03T05:45:06.616" v="1212" actId="1076"/>
          <ac:spMkLst>
            <pc:docMk/>
            <pc:sldMk cId="1616390534" sldId="263"/>
            <ac:spMk id="6" creationId="{E0D49259-D1CC-4D2C-BBC7-69042CE744CF}"/>
          </ac:spMkLst>
        </pc:spChg>
        <pc:graphicFrameChg chg="add del mod">
          <ac:chgData name="shivansh sharma" userId="6330e556c1ceb8a3" providerId="LiveId" clId="{F7E40C54-A2CC-424F-B4B4-B5B7C24D9AE1}" dt="2024-03-02T16:56:49.204" v="30" actId="478"/>
          <ac:graphicFrameMkLst>
            <pc:docMk/>
            <pc:sldMk cId="1616390534" sldId="263"/>
            <ac:graphicFrameMk id="3" creationId="{9E17A696-5780-4CF0-A89B-1F059F8BF7FF}"/>
          </ac:graphicFrameMkLst>
        </pc:graphicFrameChg>
        <pc:graphicFrameChg chg="add del mod">
          <ac:chgData name="shivansh sharma" userId="6330e556c1ceb8a3" providerId="LiveId" clId="{F7E40C54-A2CC-424F-B4B4-B5B7C24D9AE1}" dt="2024-03-03T04:31:32.510" v="110" actId="478"/>
          <ac:graphicFrameMkLst>
            <pc:docMk/>
            <pc:sldMk cId="1616390534" sldId="263"/>
            <ac:graphicFrameMk id="4" creationId="{9EE17482-B8E2-43AA-A29D-6C4780AA7789}"/>
          </ac:graphicFrameMkLst>
        </pc:graphicFrameChg>
        <pc:graphicFrameChg chg="add mod">
          <ac:chgData name="shivansh sharma" userId="6330e556c1ceb8a3" providerId="LiveId" clId="{F7E40C54-A2CC-424F-B4B4-B5B7C24D9AE1}" dt="2024-03-03T05:45:55.580" v="1219" actId="14100"/>
          <ac:graphicFrameMkLst>
            <pc:docMk/>
            <pc:sldMk cId="1616390534" sldId="263"/>
            <ac:graphicFrameMk id="5" creationId="{BE5F5B4A-18A5-4D1A-88C0-A5EF48AB14CA}"/>
          </ac:graphicFrameMkLst>
        </pc:graphicFrameChg>
      </pc:sldChg>
      <pc:sldChg chg="addSp delSp modSp mod">
        <pc:chgData name="shivansh sharma" userId="6330e556c1ceb8a3" providerId="LiveId" clId="{F7E40C54-A2CC-424F-B4B4-B5B7C24D9AE1}" dt="2024-03-03T05:50:55.158" v="1539" actId="14100"/>
        <pc:sldMkLst>
          <pc:docMk/>
          <pc:sldMk cId="2527632977" sldId="264"/>
        </pc:sldMkLst>
        <pc:spChg chg="mod">
          <ac:chgData name="shivansh sharma" userId="6330e556c1ceb8a3" providerId="LiveId" clId="{F7E40C54-A2CC-424F-B4B4-B5B7C24D9AE1}" dt="2024-03-03T04:46:45.591" v="293" actId="1076"/>
          <ac:spMkLst>
            <pc:docMk/>
            <pc:sldMk cId="2527632977" sldId="264"/>
            <ac:spMk id="2" creationId="{12F1861D-9684-4038-BBE6-7AA8A930B9A5}"/>
          </ac:spMkLst>
        </pc:spChg>
        <pc:spChg chg="add del mod">
          <ac:chgData name="shivansh sharma" userId="6330e556c1ceb8a3" providerId="LiveId" clId="{F7E40C54-A2CC-424F-B4B4-B5B7C24D9AE1}" dt="2024-03-03T05:47:06.378" v="1315"/>
          <ac:spMkLst>
            <pc:docMk/>
            <pc:sldMk cId="2527632977" sldId="264"/>
            <ac:spMk id="5" creationId="{EE7C960A-C2D8-4879-8B01-FA236789B634}"/>
          </ac:spMkLst>
        </pc:spChg>
        <pc:spChg chg="add mod">
          <ac:chgData name="shivansh sharma" userId="6330e556c1ceb8a3" providerId="LiveId" clId="{F7E40C54-A2CC-424F-B4B4-B5B7C24D9AE1}" dt="2024-03-03T05:50:41.845" v="1535" actId="1076"/>
          <ac:spMkLst>
            <pc:docMk/>
            <pc:sldMk cId="2527632977" sldId="264"/>
            <ac:spMk id="6" creationId="{2B933731-89A9-461F-9EBD-330BA8DA2073}"/>
          </ac:spMkLst>
        </pc:spChg>
        <pc:graphicFrameChg chg="add del mod">
          <ac:chgData name="shivansh sharma" userId="6330e556c1ceb8a3" providerId="LiveId" clId="{F7E40C54-A2CC-424F-B4B4-B5B7C24D9AE1}" dt="2024-03-03T04:31:38.222" v="111" actId="478"/>
          <ac:graphicFrameMkLst>
            <pc:docMk/>
            <pc:sldMk cId="2527632977" sldId="264"/>
            <ac:graphicFrameMk id="3" creationId="{695625B1-9EA8-4B46-BD41-7FDAAC24CA50}"/>
          </ac:graphicFrameMkLst>
        </pc:graphicFrameChg>
        <pc:graphicFrameChg chg="add mod">
          <ac:chgData name="shivansh sharma" userId="6330e556c1ceb8a3" providerId="LiveId" clId="{F7E40C54-A2CC-424F-B4B4-B5B7C24D9AE1}" dt="2024-03-03T04:46:12.395" v="285" actId="14100"/>
          <ac:graphicFrameMkLst>
            <pc:docMk/>
            <pc:sldMk cId="2527632977" sldId="264"/>
            <ac:graphicFrameMk id="4" creationId="{623AE96D-1BF2-4834-A534-D19FD98A0109}"/>
          </ac:graphicFrameMkLst>
        </pc:graphicFrameChg>
        <pc:picChg chg="add mod">
          <ac:chgData name="shivansh sharma" userId="6330e556c1ceb8a3" providerId="LiveId" clId="{F7E40C54-A2CC-424F-B4B4-B5B7C24D9AE1}" dt="2024-03-03T05:50:55.158" v="1539" actId="14100"/>
          <ac:picMkLst>
            <pc:docMk/>
            <pc:sldMk cId="2527632977" sldId="264"/>
            <ac:picMk id="8" creationId="{12A90D0C-FF13-4082-946C-AF646F08C95C}"/>
          </ac:picMkLst>
        </pc:picChg>
      </pc:sldChg>
      <pc:sldChg chg="addSp modSp del mod">
        <pc:chgData name="shivansh sharma" userId="6330e556c1ceb8a3" providerId="LiveId" clId="{F7E40C54-A2CC-424F-B4B4-B5B7C24D9AE1}" dt="2024-03-02T17:19:30.884" v="104" actId="47"/>
        <pc:sldMkLst>
          <pc:docMk/>
          <pc:sldMk cId="3936995393" sldId="265"/>
        </pc:sldMkLst>
        <pc:graphicFrameChg chg="add mod">
          <ac:chgData name="shivansh sharma" userId="6330e556c1ceb8a3" providerId="LiveId" clId="{F7E40C54-A2CC-424F-B4B4-B5B7C24D9AE1}" dt="2024-03-02T17:03:24.727" v="49" actId="255"/>
          <ac:graphicFrameMkLst>
            <pc:docMk/>
            <pc:sldMk cId="3936995393" sldId="265"/>
            <ac:graphicFrameMk id="3" creationId="{4A48451F-5DE7-424D-8F19-EEEB97AA4521}"/>
          </ac:graphicFrameMkLst>
        </pc:graphicFrameChg>
      </pc:sldChg>
      <pc:sldChg chg="addSp modSp del mod">
        <pc:chgData name="shivansh sharma" userId="6330e556c1ceb8a3" providerId="LiveId" clId="{F7E40C54-A2CC-424F-B4B4-B5B7C24D9AE1}" dt="2024-03-02T17:04:30.695" v="52" actId="47"/>
        <pc:sldMkLst>
          <pc:docMk/>
          <pc:sldMk cId="3565898217" sldId="266"/>
        </pc:sldMkLst>
        <pc:graphicFrameChg chg="add mod">
          <ac:chgData name="shivansh sharma" userId="6330e556c1ceb8a3" providerId="LiveId" clId="{F7E40C54-A2CC-424F-B4B4-B5B7C24D9AE1}" dt="2024-03-02T17:04:18.576" v="51"/>
          <ac:graphicFrameMkLst>
            <pc:docMk/>
            <pc:sldMk cId="3565898217" sldId="266"/>
            <ac:graphicFrameMk id="3" creationId="{695625B1-9EA8-4B46-BD41-7FDAAC24CA50}"/>
          </ac:graphicFrameMkLst>
        </pc:graphicFrameChg>
      </pc:sldChg>
      <pc:sldChg chg="addSp delSp modSp mod">
        <pc:chgData name="shivansh sharma" userId="6330e556c1ceb8a3" providerId="LiveId" clId="{F7E40C54-A2CC-424F-B4B4-B5B7C24D9AE1}" dt="2024-03-03T05:56:29.510" v="1778" actId="1076"/>
        <pc:sldMkLst>
          <pc:docMk/>
          <pc:sldMk cId="2314392842" sldId="267"/>
        </pc:sldMkLst>
        <pc:spChg chg="mod">
          <ac:chgData name="shivansh sharma" userId="6330e556c1ceb8a3" providerId="LiveId" clId="{F7E40C54-A2CC-424F-B4B4-B5B7C24D9AE1}" dt="2024-03-03T05:51:23.468" v="1542" actId="1076"/>
          <ac:spMkLst>
            <pc:docMk/>
            <pc:sldMk cId="2314392842" sldId="267"/>
            <ac:spMk id="2" creationId="{FC811733-E25A-47D1-89C3-F49041B8DDDC}"/>
          </ac:spMkLst>
        </pc:spChg>
        <pc:spChg chg="add del mod">
          <ac:chgData name="shivansh sharma" userId="6330e556c1ceb8a3" providerId="LiveId" clId="{F7E40C54-A2CC-424F-B4B4-B5B7C24D9AE1}" dt="2024-03-03T05:54:37.377" v="1762"/>
          <ac:spMkLst>
            <pc:docMk/>
            <pc:sldMk cId="2314392842" sldId="267"/>
            <ac:spMk id="5" creationId="{E859C664-D1C4-4F1B-8E49-C28DF8CBC5C4}"/>
          </ac:spMkLst>
        </pc:spChg>
        <pc:spChg chg="add mod">
          <ac:chgData name="shivansh sharma" userId="6330e556c1ceb8a3" providerId="LiveId" clId="{F7E40C54-A2CC-424F-B4B4-B5B7C24D9AE1}" dt="2024-03-03T05:54:36.240" v="1760" actId="120"/>
          <ac:spMkLst>
            <pc:docMk/>
            <pc:sldMk cId="2314392842" sldId="267"/>
            <ac:spMk id="6" creationId="{6B99CA12-7BE9-431E-9FD3-36567A1331FF}"/>
          </ac:spMkLst>
        </pc:spChg>
        <pc:spChg chg="add mod">
          <ac:chgData name="shivansh sharma" userId="6330e556c1ceb8a3" providerId="LiveId" clId="{F7E40C54-A2CC-424F-B4B4-B5B7C24D9AE1}" dt="2024-03-03T05:55:47.741" v="1768" actId="14100"/>
          <ac:spMkLst>
            <pc:docMk/>
            <pc:sldMk cId="2314392842" sldId="267"/>
            <ac:spMk id="9" creationId="{A3EF8F48-076D-4F5C-92E8-E0E144E60654}"/>
          </ac:spMkLst>
        </pc:spChg>
        <pc:graphicFrameChg chg="add del mod modGraphic">
          <ac:chgData name="shivansh sharma" userId="6330e556c1ceb8a3" providerId="LiveId" clId="{F7E40C54-A2CC-424F-B4B4-B5B7C24D9AE1}" dt="2024-03-03T04:31:48.035" v="112" actId="478"/>
          <ac:graphicFrameMkLst>
            <pc:docMk/>
            <pc:sldMk cId="2314392842" sldId="267"/>
            <ac:graphicFrameMk id="3" creationId="{23269973-5637-4223-B42A-98D662319B4A}"/>
          </ac:graphicFrameMkLst>
        </pc:graphicFrameChg>
        <pc:graphicFrameChg chg="add mod">
          <ac:chgData name="shivansh sharma" userId="6330e556c1ceb8a3" providerId="LiveId" clId="{F7E40C54-A2CC-424F-B4B4-B5B7C24D9AE1}" dt="2024-03-03T04:47:25.194" v="310" actId="14100"/>
          <ac:graphicFrameMkLst>
            <pc:docMk/>
            <pc:sldMk cId="2314392842" sldId="267"/>
            <ac:graphicFrameMk id="4" creationId="{C1DE9C49-52BB-4B5F-A1FA-CBD279B2ED0B}"/>
          </ac:graphicFrameMkLst>
        </pc:graphicFrameChg>
        <pc:picChg chg="add mod">
          <ac:chgData name="shivansh sharma" userId="6330e556c1ceb8a3" providerId="LiveId" clId="{F7E40C54-A2CC-424F-B4B4-B5B7C24D9AE1}" dt="2024-03-03T05:56:29.510" v="1778" actId="1076"/>
          <ac:picMkLst>
            <pc:docMk/>
            <pc:sldMk cId="2314392842" sldId="267"/>
            <ac:picMk id="8" creationId="{B08EC74C-55EB-4DC6-A873-08086BF5DF11}"/>
          </ac:picMkLst>
        </pc:picChg>
      </pc:sldChg>
      <pc:sldChg chg="addSp delSp modSp mod">
        <pc:chgData name="shivansh sharma" userId="6330e556c1ceb8a3" providerId="LiveId" clId="{F7E40C54-A2CC-424F-B4B4-B5B7C24D9AE1}" dt="2024-03-03T06:06:40.107" v="2053" actId="20577"/>
        <pc:sldMkLst>
          <pc:docMk/>
          <pc:sldMk cId="1465596738" sldId="268"/>
        </pc:sldMkLst>
        <pc:spChg chg="add mod">
          <ac:chgData name="shivansh sharma" userId="6330e556c1ceb8a3" providerId="LiveId" clId="{F7E40C54-A2CC-424F-B4B4-B5B7C24D9AE1}" dt="2024-03-03T06:06:40.107" v="2053" actId="20577"/>
          <ac:spMkLst>
            <pc:docMk/>
            <pc:sldMk cId="1465596738" sldId="268"/>
            <ac:spMk id="3" creationId="{382BEA05-9EF2-439D-A4E3-CA8183577B06}"/>
          </ac:spMkLst>
        </pc:spChg>
        <pc:spChg chg="add del mod">
          <ac:chgData name="shivansh sharma" userId="6330e556c1ceb8a3" providerId="LiveId" clId="{F7E40C54-A2CC-424F-B4B4-B5B7C24D9AE1}" dt="2024-03-03T04:55:52.223" v="378"/>
          <ac:spMkLst>
            <pc:docMk/>
            <pc:sldMk cId="1465596738" sldId="268"/>
            <ac:spMk id="5" creationId="{5F6F3B31-F525-476D-8CB1-767AF87ED06B}"/>
          </ac:spMkLst>
        </pc:spChg>
      </pc:sldChg>
      <pc:sldChg chg="addSp delSp modSp mod">
        <pc:chgData name="shivansh sharma" userId="6330e556c1ceb8a3" providerId="LiveId" clId="{F7E40C54-A2CC-424F-B4B4-B5B7C24D9AE1}" dt="2024-03-03T06:05:59.684" v="2052" actId="1076"/>
        <pc:sldMkLst>
          <pc:docMk/>
          <pc:sldMk cId="1781731785" sldId="269"/>
        </pc:sldMkLst>
        <pc:spChg chg="add mod">
          <ac:chgData name="shivansh sharma" userId="6330e556c1ceb8a3" providerId="LiveId" clId="{F7E40C54-A2CC-424F-B4B4-B5B7C24D9AE1}" dt="2024-03-03T06:04:43.706" v="2044" actId="1076"/>
          <ac:spMkLst>
            <pc:docMk/>
            <pc:sldMk cId="1781731785" sldId="269"/>
            <ac:spMk id="3" creationId="{28CEFB53-999E-4094-9A32-AABA02E28B5C}"/>
          </ac:spMkLst>
        </pc:spChg>
        <pc:spChg chg="add del mod">
          <ac:chgData name="shivansh sharma" userId="6330e556c1ceb8a3" providerId="LiveId" clId="{F7E40C54-A2CC-424F-B4B4-B5B7C24D9AE1}" dt="2024-03-03T06:03:48.881" v="2039"/>
          <ac:spMkLst>
            <pc:docMk/>
            <pc:sldMk cId="1781731785" sldId="269"/>
            <ac:spMk id="5" creationId="{CC8D9173-3A49-4247-A9E8-2F9F14C99408}"/>
          </ac:spMkLst>
        </pc:spChg>
        <pc:picChg chg="add mod">
          <ac:chgData name="shivansh sharma" userId="6330e556c1ceb8a3" providerId="LiveId" clId="{F7E40C54-A2CC-424F-B4B4-B5B7C24D9AE1}" dt="2024-03-03T06:05:59.684" v="2052" actId="1076"/>
          <ac:picMkLst>
            <pc:docMk/>
            <pc:sldMk cId="1781731785" sldId="269"/>
            <ac:picMk id="7" creationId="{19748518-9C66-43E2-A65C-D468F0AF9BF3}"/>
          </ac:picMkLst>
        </pc:picChg>
      </pc:sldChg>
      <pc:sldChg chg="addSp delSp modSp new mod">
        <pc:chgData name="shivansh sharma" userId="6330e556c1ceb8a3" providerId="LiveId" clId="{F7E40C54-A2CC-424F-B4B4-B5B7C24D9AE1}" dt="2024-03-03T06:01:10.561" v="2016" actId="1076"/>
        <pc:sldMkLst>
          <pc:docMk/>
          <pc:sldMk cId="1068313939" sldId="270"/>
        </pc:sldMkLst>
        <pc:spChg chg="mod">
          <ac:chgData name="shivansh sharma" userId="6330e556c1ceb8a3" providerId="LiveId" clId="{F7E40C54-A2CC-424F-B4B4-B5B7C24D9AE1}" dt="2024-03-03T04:49:03.696" v="332" actId="1076"/>
          <ac:spMkLst>
            <pc:docMk/>
            <pc:sldMk cId="1068313939" sldId="270"/>
            <ac:spMk id="2" creationId="{C26C883E-2FFD-49C6-A0D1-BFFEC98A53C4}"/>
          </ac:spMkLst>
        </pc:spChg>
        <pc:spChg chg="add del mod">
          <ac:chgData name="shivansh sharma" userId="6330e556c1ceb8a3" providerId="LiveId" clId="{F7E40C54-A2CC-424F-B4B4-B5B7C24D9AE1}" dt="2024-03-03T06:01:07.811" v="2015"/>
          <ac:spMkLst>
            <pc:docMk/>
            <pc:sldMk cId="1068313939" sldId="270"/>
            <ac:spMk id="4" creationId="{4BBEDFC8-89B6-464C-ABD0-8DA9DB439B06}"/>
          </ac:spMkLst>
        </pc:spChg>
        <pc:spChg chg="add mod">
          <ac:chgData name="shivansh sharma" userId="6330e556c1ceb8a3" providerId="LiveId" clId="{F7E40C54-A2CC-424F-B4B4-B5B7C24D9AE1}" dt="2024-03-03T06:01:10.561" v="2016" actId="1076"/>
          <ac:spMkLst>
            <pc:docMk/>
            <pc:sldMk cId="1068313939" sldId="270"/>
            <ac:spMk id="5" creationId="{074351E2-192A-4B2D-B821-9799711F6DFD}"/>
          </ac:spMkLst>
        </pc:spChg>
        <pc:graphicFrameChg chg="add mod">
          <ac:chgData name="shivansh sharma" userId="6330e556c1ceb8a3" providerId="LiveId" clId="{F7E40C54-A2CC-424F-B4B4-B5B7C24D9AE1}" dt="2024-03-03T04:48:20.074" v="317" actId="14100"/>
          <ac:graphicFrameMkLst>
            <pc:docMk/>
            <pc:sldMk cId="1068313939" sldId="270"/>
            <ac:graphicFrameMk id="3" creationId="{349D0F4A-9C48-46EE-BD9B-9F3F688EC8BD}"/>
          </ac:graphicFrameMkLst>
        </pc:graphicFrameChg>
      </pc:sldChg>
      <pc:sldChg chg="addSp delSp modSp new mod">
        <pc:chgData name="shivansh sharma" userId="6330e556c1ceb8a3" providerId="LiveId" clId="{F7E40C54-A2CC-424F-B4B4-B5B7C24D9AE1}" dt="2024-03-03T04:53:40.428" v="372" actId="115"/>
        <pc:sldMkLst>
          <pc:docMk/>
          <pc:sldMk cId="3410971899" sldId="271"/>
        </pc:sldMkLst>
        <pc:spChg chg="mod">
          <ac:chgData name="shivansh sharma" userId="6330e556c1ceb8a3" providerId="LiveId" clId="{F7E40C54-A2CC-424F-B4B4-B5B7C24D9AE1}" dt="2024-03-03T04:53:40.428" v="372" actId="115"/>
          <ac:spMkLst>
            <pc:docMk/>
            <pc:sldMk cId="3410971899" sldId="271"/>
            <ac:spMk id="2" creationId="{37FC47C8-2065-4D20-9BBD-54BBCAE5DAC6}"/>
          </ac:spMkLst>
        </pc:spChg>
        <pc:graphicFrameChg chg="add del mod">
          <ac:chgData name="shivansh sharma" userId="6330e556c1ceb8a3" providerId="LiveId" clId="{F7E40C54-A2CC-424F-B4B4-B5B7C24D9AE1}" dt="2024-03-03T04:51:10.774" v="336" actId="478"/>
          <ac:graphicFrameMkLst>
            <pc:docMk/>
            <pc:sldMk cId="3410971899" sldId="271"/>
            <ac:graphicFrameMk id="3" creationId="{F14C628E-262A-4C3B-B04B-05066E2B05C6}"/>
          </ac:graphicFrameMkLst>
        </pc:graphicFrameChg>
        <pc:picChg chg="add mod modCrop">
          <ac:chgData name="shivansh sharma" userId="6330e556c1ceb8a3" providerId="LiveId" clId="{F7E40C54-A2CC-424F-B4B4-B5B7C24D9AE1}" dt="2024-03-03T04:53:36.315" v="371" actId="14100"/>
          <ac:picMkLst>
            <pc:docMk/>
            <pc:sldMk cId="3410971899" sldId="271"/>
            <ac:picMk id="5" creationId="{30C456B7-9943-4E79-956F-73577E2F37C3}"/>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SHREE\Downloads\Covid%20GRUP%20EXCE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HREE\Downloads\Covid%20GRUP%20EXCE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HREE\Downloads\Covid%20GRUP%20EXCEL.xlsx" TargetMode="External"/><Relationship Id="rId2" Type="http://schemas.microsoft.com/office/2011/relationships/chartColorStyle" Target="colors4.xml"/><Relationship Id="rId1" Type="http://schemas.microsoft.com/office/2011/relationships/chartStyle" Target="style4.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HREE\Downloads\Covid%20GRUP%20EXCEL.xlsx" TargetMode="External"/><Relationship Id="rId2" Type="http://schemas.microsoft.com/office/2011/relationships/chartColorStyle" Target="colors5.xml"/><Relationship Id="rId1" Type="http://schemas.microsoft.com/office/2011/relationships/chartStyle" Target="style5.xml"/></Relationships>
</file>

<file path=ppt/charts/_rels/chartEx1.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C:\Users\SHREE\Downloads\Covid%20GRUP%20EXCE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[Covid GRUP EXCEL.xlsx]INS1!PivotTable2</c:name>
    <c:fmtId val="5"/>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Testing Ratio</a:t>
            </a:r>
          </a:p>
          <a:p>
            <a:pPr>
              <a:defRPr/>
            </a:pP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2"/>
            </a:solidFill>
            <a:miter lim="800000"/>
          </a:ln>
          <a:effectLst>
            <a:glow rad="63500">
              <a:schemeClr val="accent2">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2"/>
            </a:solidFill>
            <a:miter lim="800000"/>
          </a:ln>
          <a:effectLst>
            <a:glow rad="63500">
              <a:schemeClr val="accent2">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2"/>
            </a:solidFill>
            <a:miter lim="800000"/>
          </a:ln>
          <a:effectLst>
            <a:glow rad="63500">
              <a:schemeClr val="accent2">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'INS1'!$B$3</c:f>
              <c:strCache>
                <c:ptCount val="1"/>
                <c:pt idx="0">
                  <c:v>Total</c:v>
                </c:pt>
              </c:strCache>
            </c:strRef>
          </c:tx>
          <c:spPr>
            <a:noFill/>
            <a:ln w="9525" cap="flat" cmpd="sng" algn="ctr">
              <a:solidFill>
                <a:schemeClr val="accent2"/>
              </a:solidFill>
              <a:miter lim="800000"/>
            </a:ln>
            <a:effectLst>
              <a:glow rad="63500">
                <a:schemeClr val="accent2">
                  <a:satMod val="175000"/>
                  <a:alpha val="25000"/>
                </a:schemeClr>
              </a:glow>
            </a:effectLst>
          </c:spPr>
          <c:invertIfNegative val="0"/>
          <c:cat>
            <c:strRef>
              <c:f>'INS1'!$A$4:$A$33</c:f>
              <c:strCache>
                <c:ptCount val="29"/>
                <c:pt idx="0">
                  <c:v>AP</c:v>
                </c:pt>
                <c:pt idx="1">
                  <c:v>AR</c:v>
                </c:pt>
                <c:pt idx="2">
                  <c:v>AS</c:v>
                </c:pt>
                <c:pt idx="3">
                  <c:v>BR</c:v>
                </c:pt>
                <c:pt idx="4">
                  <c:v>CH</c:v>
                </c:pt>
                <c:pt idx="5">
                  <c:v>CT</c:v>
                </c:pt>
                <c:pt idx="6">
                  <c:v>DL</c:v>
                </c:pt>
                <c:pt idx="7">
                  <c:v>DN</c:v>
                </c:pt>
                <c:pt idx="8">
                  <c:v>GJ</c:v>
                </c:pt>
                <c:pt idx="9">
                  <c:v>HP</c:v>
                </c:pt>
                <c:pt idx="10">
                  <c:v>HR</c:v>
                </c:pt>
                <c:pt idx="11">
                  <c:v>JH</c:v>
                </c:pt>
                <c:pt idx="12">
                  <c:v>JK</c:v>
                </c:pt>
                <c:pt idx="13">
                  <c:v>KA</c:v>
                </c:pt>
                <c:pt idx="14">
                  <c:v>KL</c:v>
                </c:pt>
                <c:pt idx="15">
                  <c:v>LA</c:v>
                </c:pt>
                <c:pt idx="16">
                  <c:v>LD</c:v>
                </c:pt>
                <c:pt idx="17">
                  <c:v>MH</c:v>
                </c:pt>
                <c:pt idx="18">
                  <c:v>MN</c:v>
                </c:pt>
                <c:pt idx="19">
                  <c:v>MP</c:v>
                </c:pt>
                <c:pt idx="20">
                  <c:v>NL</c:v>
                </c:pt>
                <c:pt idx="21">
                  <c:v>OR</c:v>
                </c:pt>
                <c:pt idx="22">
                  <c:v>PB</c:v>
                </c:pt>
                <c:pt idx="23">
                  <c:v>PY</c:v>
                </c:pt>
                <c:pt idx="24">
                  <c:v>RJ</c:v>
                </c:pt>
                <c:pt idx="25">
                  <c:v>TN</c:v>
                </c:pt>
                <c:pt idx="26">
                  <c:v>TR</c:v>
                </c:pt>
                <c:pt idx="27">
                  <c:v>UP</c:v>
                </c:pt>
                <c:pt idx="28">
                  <c:v>UT</c:v>
                </c:pt>
              </c:strCache>
            </c:strRef>
          </c:cat>
          <c:val>
            <c:numRef>
              <c:f>'INS1'!$B$4:$B$33</c:f>
              <c:numCache>
                <c:formatCode>General</c:formatCode>
                <c:ptCount val="29"/>
                <c:pt idx="0">
                  <c:v>2.6401889999999999</c:v>
                </c:pt>
                <c:pt idx="1">
                  <c:v>3.5379590000000003</c:v>
                </c:pt>
                <c:pt idx="2">
                  <c:v>0.25680700000000001</c:v>
                </c:pt>
                <c:pt idx="3">
                  <c:v>6.9642370000000007</c:v>
                </c:pt>
                <c:pt idx="4">
                  <c:v>0.751197</c:v>
                </c:pt>
                <c:pt idx="5">
                  <c:v>0.46480800000000005</c:v>
                </c:pt>
                <c:pt idx="6">
                  <c:v>1.4852000000000001</c:v>
                </c:pt>
                <c:pt idx="7">
                  <c:v>0.39013599999999998</c:v>
                </c:pt>
                <c:pt idx="8">
                  <c:v>4.5309200000000001</c:v>
                </c:pt>
                <c:pt idx="9">
                  <c:v>0.86007700000000009</c:v>
                </c:pt>
                <c:pt idx="10">
                  <c:v>3.203948</c:v>
                </c:pt>
                <c:pt idx="11">
                  <c:v>0.21826699999999999</c:v>
                </c:pt>
                <c:pt idx="12">
                  <c:v>0.24480199999999999</c:v>
                </c:pt>
                <c:pt idx="13">
                  <c:v>2.4490330000000005</c:v>
                </c:pt>
                <c:pt idx="14">
                  <c:v>1.726952</c:v>
                </c:pt>
                <c:pt idx="15">
                  <c:v>0.75589200000000001</c:v>
                </c:pt>
                <c:pt idx="16">
                  <c:v>4.087618</c:v>
                </c:pt>
                <c:pt idx="17">
                  <c:v>1.8077439999999998</c:v>
                </c:pt>
                <c:pt idx="18">
                  <c:v>4.9919999999999999E-2</c:v>
                </c:pt>
                <c:pt idx="19">
                  <c:v>1.9842930000000001</c:v>
                </c:pt>
                <c:pt idx="20">
                  <c:v>0.44193299999999996</c:v>
                </c:pt>
                <c:pt idx="21">
                  <c:v>1.5853440000000001</c:v>
                </c:pt>
                <c:pt idx="22">
                  <c:v>1.957894</c:v>
                </c:pt>
                <c:pt idx="23">
                  <c:v>2.3080119999999997</c:v>
                </c:pt>
                <c:pt idx="24">
                  <c:v>2.5715049999999997</c:v>
                </c:pt>
                <c:pt idx="25">
                  <c:v>1.3358419999999995</c:v>
                </c:pt>
                <c:pt idx="26">
                  <c:v>1.2357529999999999</c:v>
                </c:pt>
                <c:pt idx="27">
                  <c:v>9.4359340000000032</c:v>
                </c:pt>
                <c:pt idx="28">
                  <c:v>2.9019400000000002</c:v>
                </c:pt>
              </c:numCache>
            </c:numRef>
          </c:val>
          <c:extLst>
            <c:ext xmlns:c16="http://schemas.microsoft.com/office/drawing/2014/chart" uri="{C3380CC4-5D6E-409C-BE32-E72D297353CC}">
              <c16:uniqueId val="{00000000-D125-4984-9E2D-DE9531C546EB}"/>
            </c:ext>
          </c:extLst>
        </c:ser>
        <c:dLbls>
          <c:showLegendKey val="0"/>
          <c:showVal val="0"/>
          <c:showCatName val="0"/>
          <c:showSerName val="0"/>
          <c:showPercent val="0"/>
          <c:showBubbleSize val="0"/>
        </c:dLbls>
        <c:gapWidth val="315"/>
        <c:overlap val="-40"/>
        <c:axId val="1246032943"/>
        <c:axId val="1246030031"/>
      </c:barChart>
      <c:catAx>
        <c:axId val="1246032943"/>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246030031"/>
        <c:crosses val="autoZero"/>
        <c:auto val="1"/>
        <c:lblAlgn val="ctr"/>
        <c:lblOffset val="100"/>
        <c:noMultiLvlLbl val="0"/>
      </c:catAx>
      <c:valAx>
        <c:axId val="1246030031"/>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24603294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[Covid GRUP EXCEL.xlsx]INS2!PivotTable5</c:name>
    <c:fmtId val="5"/>
  </c:pivotSource>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a:t>Recovery_rate</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3"/>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2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4"/>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4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5"/>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6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6"/>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8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7"/>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0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8"/>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2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9"/>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5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6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s>
    <c:plotArea>
      <c:layout/>
      <c:pieChart>
        <c:varyColors val="1"/>
        <c:ser>
          <c:idx val="0"/>
          <c:order val="0"/>
          <c:tx>
            <c:strRef>
              <c:f>'INS2'!$B$3</c:f>
              <c:strCache>
                <c:ptCount val="1"/>
                <c:pt idx="0">
                  <c:v>Sum of Recovery_rate</c:v>
                </c:pt>
              </c:strCache>
            </c:strRef>
          </c:tx>
          <c:explosion val="30"/>
          <c:dPt>
            <c:idx val="0"/>
            <c:bubble3D val="0"/>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1-70B1-44FB-8DC6-486C2BB05A8B}"/>
              </c:ext>
            </c:extLst>
          </c:dPt>
          <c:dPt>
            <c:idx val="1"/>
            <c:bubble3D val="0"/>
            <c:spPr>
              <a:gradFill rotWithShape="1">
                <a:gsLst>
                  <a:gs pos="0">
                    <a:schemeClr val="accent2">
                      <a:shade val="85000"/>
                      <a:satMod val="130000"/>
                    </a:schemeClr>
                  </a:gs>
                  <a:gs pos="34000">
                    <a:schemeClr val="accent2">
                      <a:shade val="87000"/>
                      <a:satMod val="125000"/>
                    </a:schemeClr>
                  </a:gs>
                  <a:gs pos="70000">
                    <a:schemeClr val="accent2">
                      <a:tint val="100000"/>
                      <a:shade val="90000"/>
                      <a:satMod val="130000"/>
                    </a:schemeClr>
                  </a:gs>
                  <a:gs pos="100000">
                    <a:schemeClr val="accent2">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3-70B1-44FB-8DC6-486C2BB05A8B}"/>
              </c:ext>
            </c:extLst>
          </c:dPt>
          <c:dPt>
            <c:idx val="2"/>
            <c:bubble3D val="0"/>
            <c:spPr>
              <a:gradFill rotWithShape="1">
                <a:gsLst>
                  <a:gs pos="0">
                    <a:schemeClr val="accent3">
                      <a:shade val="85000"/>
                      <a:satMod val="130000"/>
                    </a:schemeClr>
                  </a:gs>
                  <a:gs pos="34000">
                    <a:schemeClr val="accent3">
                      <a:shade val="87000"/>
                      <a:satMod val="125000"/>
                    </a:schemeClr>
                  </a:gs>
                  <a:gs pos="70000">
                    <a:schemeClr val="accent3">
                      <a:tint val="100000"/>
                      <a:shade val="90000"/>
                      <a:satMod val="130000"/>
                    </a:schemeClr>
                  </a:gs>
                  <a:gs pos="100000">
                    <a:schemeClr val="accent3">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5-70B1-44FB-8DC6-486C2BB05A8B}"/>
              </c:ext>
            </c:extLst>
          </c:dPt>
          <c:dPt>
            <c:idx val="3"/>
            <c:bubble3D val="0"/>
            <c:spPr>
              <a:gradFill rotWithShape="1">
                <a:gsLst>
                  <a:gs pos="0">
                    <a:schemeClr val="accent4">
                      <a:shade val="85000"/>
                      <a:satMod val="130000"/>
                    </a:schemeClr>
                  </a:gs>
                  <a:gs pos="34000">
                    <a:schemeClr val="accent4">
                      <a:shade val="87000"/>
                      <a:satMod val="125000"/>
                    </a:schemeClr>
                  </a:gs>
                  <a:gs pos="70000">
                    <a:schemeClr val="accent4">
                      <a:tint val="100000"/>
                      <a:shade val="90000"/>
                      <a:satMod val="130000"/>
                    </a:schemeClr>
                  </a:gs>
                  <a:gs pos="100000">
                    <a:schemeClr val="accent4">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7-70B1-44FB-8DC6-486C2BB05A8B}"/>
              </c:ext>
            </c:extLst>
          </c:dPt>
          <c:dPt>
            <c:idx val="4"/>
            <c:bubble3D val="0"/>
            <c:spPr>
              <a:gradFill rotWithShape="1">
                <a:gsLst>
                  <a:gs pos="0">
                    <a:schemeClr val="accent5">
                      <a:shade val="85000"/>
                      <a:satMod val="130000"/>
                    </a:schemeClr>
                  </a:gs>
                  <a:gs pos="34000">
                    <a:schemeClr val="accent5">
                      <a:shade val="87000"/>
                      <a:satMod val="125000"/>
                    </a:schemeClr>
                  </a:gs>
                  <a:gs pos="70000">
                    <a:schemeClr val="accent5">
                      <a:tint val="100000"/>
                      <a:shade val="90000"/>
                      <a:satMod val="130000"/>
                    </a:schemeClr>
                  </a:gs>
                  <a:gs pos="100000">
                    <a:schemeClr val="accent5">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9-70B1-44FB-8DC6-486C2BB05A8B}"/>
              </c:ext>
            </c:extLst>
          </c:dPt>
          <c:dPt>
            <c:idx val="5"/>
            <c:bubble3D val="0"/>
            <c:spPr>
              <a:gradFill rotWithShape="1">
                <a:gsLst>
                  <a:gs pos="0">
                    <a:schemeClr val="accent6">
                      <a:shade val="85000"/>
                      <a:satMod val="130000"/>
                    </a:schemeClr>
                  </a:gs>
                  <a:gs pos="34000">
                    <a:schemeClr val="accent6">
                      <a:shade val="87000"/>
                      <a:satMod val="125000"/>
                    </a:schemeClr>
                  </a:gs>
                  <a:gs pos="70000">
                    <a:schemeClr val="accent6">
                      <a:tint val="100000"/>
                      <a:shade val="90000"/>
                      <a:satMod val="130000"/>
                    </a:schemeClr>
                  </a:gs>
                  <a:gs pos="100000">
                    <a:schemeClr val="accent6">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B-70B1-44FB-8DC6-486C2BB05A8B}"/>
              </c:ext>
            </c:extLst>
          </c:dPt>
          <c:dPt>
            <c:idx val="6"/>
            <c:bubble3D val="0"/>
            <c:spPr>
              <a:gradFill rotWithShape="1">
                <a:gsLst>
                  <a:gs pos="0">
                    <a:schemeClr val="accent1">
                      <a:lumMod val="60000"/>
                      <a:shade val="85000"/>
                      <a:satMod val="130000"/>
                    </a:schemeClr>
                  </a:gs>
                  <a:gs pos="34000">
                    <a:schemeClr val="accent1">
                      <a:lumMod val="60000"/>
                      <a:shade val="87000"/>
                      <a:satMod val="125000"/>
                    </a:schemeClr>
                  </a:gs>
                  <a:gs pos="70000">
                    <a:schemeClr val="accent1">
                      <a:lumMod val="60000"/>
                      <a:tint val="100000"/>
                      <a:shade val="90000"/>
                      <a:satMod val="130000"/>
                    </a:schemeClr>
                  </a:gs>
                  <a:gs pos="100000">
                    <a:schemeClr val="accent1">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D-70B1-44FB-8DC6-486C2BB05A8B}"/>
              </c:ext>
            </c:extLst>
          </c:dPt>
          <c:dPt>
            <c:idx val="7"/>
            <c:bubble3D val="0"/>
            <c:spPr>
              <a:gradFill rotWithShape="1">
                <a:gsLst>
                  <a:gs pos="0">
                    <a:schemeClr val="accent2">
                      <a:lumMod val="60000"/>
                      <a:shade val="85000"/>
                      <a:satMod val="130000"/>
                    </a:schemeClr>
                  </a:gs>
                  <a:gs pos="34000">
                    <a:schemeClr val="accent2">
                      <a:lumMod val="60000"/>
                      <a:shade val="87000"/>
                      <a:satMod val="125000"/>
                    </a:schemeClr>
                  </a:gs>
                  <a:gs pos="70000">
                    <a:schemeClr val="accent2">
                      <a:lumMod val="60000"/>
                      <a:tint val="100000"/>
                      <a:shade val="90000"/>
                      <a:satMod val="130000"/>
                    </a:schemeClr>
                  </a:gs>
                  <a:gs pos="100000">
                    <a:schemeClr val="accent2">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0F-70B1-44FB-8DC6-486C2BB05A8B}"/>
              </c:ext>
            </c:extLst>
          </c:dPt>
          <c:dPt>
            <c:idx val="8"/>
            <c:bubble3D val="0"/>
            <c:spPr>
              <a:gradFill rotWithShape="1">
                <a:gsLst>
                  <a:gs pos="0">
                    <a:schemeClr val="accent3">
                      <a:lumMod val="60000"/>
                      <a:shade val="85000"/>
                      <a:satMod val="130000"/>
                    </a:schemeClr>
                  </a:gs>
                  <a:gs pos="34000">
                    <a:schemeClr val="accent3">
                      <a:lumMod val="60000"/>
                      <a:shade val="87000"/>
                      <a:satMod val="125000"/>
                    </a:schemeClr>
                  </a:gs>
                  <a:gs pos="70000">
                    <a:schemeClr val="accent3">
                      <a:lumMod val="60000"/>
                      <a:tint val="100000"/>
                      <a:shade val="90000"/>
                      <a:satMod val="130000"/>
                    </a:schemeClr>
                  </a:gs>
                  <a:gs pos="100000">
                    <a:schemeClr val="accent3">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1-70B1-44FB-8DC6-486C2BB05A8B}"/>
              </c:ext>
            </c:extLst>
          </c:dPt>
          <c:dPt>
            <c:idx val="9"/>
            <c:bubble3D val="0"/>
            <c:spPr>
              <a:gradFill rotWithShape="1">
                <a:gsLst>
                  <a:gs pos="0">
                    <a:schemeClr val="accent4">
                      <a:lumMod val="60000"/>
                      <a:shade val="85000"/>
                      <a:satMod val="130000"/>
                    </a:schemeClr>
                  </a:gs>
                  <a:gs pos="34000">
                    <a:schemeClr val="accent4">
                      <a:lumMod val="60000"/>
                      <a:shade val="87000"/>
                      <a:satMod val="125000"/>
                    </a:schemeClr>
                  </a:gs>
                  <a:gs pos="70000">
                    <a:schemeClr val="accent4">
                      <a:lumMod val="60000"/>
                      <a:tint val="100000"/>
                      <a:shade val="90000"/>
                      <a:satMod val="130000"/>
                    </a:schemeClr>
                  </a:gs>
                  <a:gs pos="100000">
                    <a:schemeClr val="accent4">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3-70B1-44FB-8DC6-486C2BB05A8B}"/>
              </c:ext>
            </c:extLst>
          </c:dPt>
          <c:dPt>
            <c:idx val="10"/>
            <c:bubble3D val="0"/>
            <c:spPr>
              <a:gradFill rotWithShape="1">
                <a:gsLst>
                  <a:gs pos="0">
                    <a:schemeClr val="accent5">
                      <a:lumMod val="60000"/>
                      <a:shade val="85000"/>
                      <a:satMod val="130000"/>
                    </a:schemeClr>
                  </a:gs>
                  <a:gs pos="34000">
                    <a:schemeClr val="accent5">
                      <a:lumMod val="60000"/>
                      <a:shade val="87000"/>
                      <a:satMod val="125000"/>
                    </a:schemeClr>
                  </a:gs>
                  <a:gs pos="70000">
                    <a:schemeClr val="accent5">
                      <a:lumMod val="60000"/>
                      <a:tint val="100000"/>
                      <a:shade val="90000"/>
                      <a:satMod val="130000"/>
                    </a:schemeClr>
                  </a:gs>
                  <a:gs pos="100000">
                    <a:schemeClr val="accent5">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5-70B1-44FB-8DC6-486C2BB05A8B}"/>
              </c:ext>
            </c:extLst>
          </c:dPt>
          <c:dPt>
            <c:idx val="11"/>
            <c:bubble3D val="0"/>
            <c:spPr>
              <a:gradFill rotWithShape="1">
                <a:gsLst>
                  <a:gs pos="0">
                    <a:schemeClr val="accent6">
                      <a:lumMod val="60000"/>
                      <a:shade val="85000"/>
                      <a:satMod val="130000"/>
                    </a:schemeClr>
                  </a:gs>
                  <a:gs pos="34000">
                    <a:schemeClr val="accent6">
                      <a:lumMod val="60000"/>
                      <a:shade val="87000"/>
                      <a:satMod val="125000"/>
                    </a:schemeClr>
                  </a:gs>
                  <a:gs pos="70000">
                    <a:schemeClr val="accent6">
                      <a:lumMod val="60000"/>
                      <a:tint val="100000"/>
                      <a:shade val="90000"/>
                      <a:satMod val="130000"/>
                    </a:schemeClr>
                  </a:gs>
                  <a:gs pos="100000">
                    <a:schemeClr val="accent6">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7-70B1-44FB-8DC6-486C2BB05A8B}"/>
              </c:ext>
            </c:extLst>
          </c:dPt>
          <c:dPt>
            <c:idx val="12"/>
            <c:bubble3D val="0"/>
            <c:spPr>
              <a:gradFill rotWithShape="1">
                <a:gsLst>
                  <a:gs pos="0">
                    <a:schemeClr val="accent1">
                      <a:lumMod val="80000"/>
                      <a:lumOff val="20000"/>
                      <a:shade val="85000"/>
                      <a:satMod val="130000"/>
                    </a:schemeClr>
                  </a:gs>
                  <a:gs pos="34000">
                    <a:schemeClr val="accent1">
                      <a:lumMod val="80000"/>
                      <a:lumOff val="20000"/>
                      <a:shade val="87000"/>
                      <a:satMod val="125000"/>
                    </a:schemeClr>
                  </a:gs>
                  <a:gs pos="70000">
                    <a:schemeClr val="accent1">
                      <a:lumMod val="80000"/>
                      <a:lumOff val="20000"/>
                      <a:tint val="100000"/>
                      <a:shade val="90000"/>
                      <a:satMod val="130000"/>
                    </a:schemeClr>
                  </a:gs>
                  <a:gs pos="100000">
                    <a:schemeClr val="accent1">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9-70B1-44FB-8DC6-486C2BB05A8B}"/>
              </c:ext>
            </c:extLst>
          </c:dPt>
          <c:dPt>
            <c:idx val="13"/>
            <c:bubble3D val="0"/>
            <c:spPr>
              <a:gradFill rotWithShape="1">
                <a:gsLst>
                  <a:gs pos="0">
                    <a:schemeClr val="accent2">
                      <a:lumMod val="80000"/>
                      <a:lumOff val="20000"/>
                      <a:shade val="85000"/>
                      <a:satMod val="130000"/>
                    </a:schemeClr>
                  </a:gs>
                  <a:gs pos="34000">
                    <a:schemeClr val="accent2">
                      <a:lumMod val="80000"/>
                      <a:lumOff val="20000"/>
                      <a:shade val="87000"/>
                      <a:satMod val="125000"/>
                    </a:schemeClr>
                  </a:gs>
                  <a:gs pos="70000">
                    <a:schemeClr val="accent2">
                      <a:lumMod val="80000"/>
                      <a:lumOff val="20000"/>
                      <a:tint val="100000"/>
                      <a:shade val="90000"/>
                      <a:satMod val="130000"/>
                    </a:schemeClr>
                  </a:gs>
                  <a:gs pos="100000">
                    <a:schemeClr val="accent2">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B-70B1-44FB-8DC6-486C2BB05A8B}"/>
              </c:ext>
            </c:extLst>
          </c:dPt>
          <c:dPt>
            <c:idx val="14"/>
            <c:bubble3D val="0"/>
            <c:spPr>
              <a:gradFill rotWithShape="1">
                <a:gsLst>
                  <a:gs pos="0">
                    <a:schemeClr val="accent3">
                      <a:lumMod val="80000"/>
                      <a:lumOff val="20000"/>
                      <a:shade val="85000"/>
                      <a:satMod val="130000"/>
                    </a:schemeClr>
                  </a:gs>
                  <a:gs pos="34000">
                    <a:schemeClr val="accent3">
                      <a:lumMod val="80000"/>
                      <a:lumOff val="20000"/>
                      <a:shade val="87000"/>
                      <a:satMod val="125000"/>
                    </a:schemeClr>
                  </a:gs>
                  <a:gs pos="70000">
                    <a:schemeClr val="accent3">
                      <a:lumMod val="80000"/>
                      <a:lumOff val="20000"/>
                      <a:tint val="100000"/>
                      <a:shade val="90000"/>
                      <a:satMod val="130000"/>
                    </a:schemeClr>
                  </a:gs>
                  <a:gs pos="100000">
                    <a:schemeClr val="accent3">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D-70B1-44FB-8DC6-486C2BB05A8B}"/>
              </c:ext>
            </c:extLst>
          </c:dPt>
          <c:dPt>
            <c:idx val="15"/>
            <c:bubble3D val="0"/>
            <c:spPr>
              <a:gradFill rotWithShape="1">
                <a:gsLst>
                  <a:gs pos="0">
                    <a:schemeClr val="accent4">
                      <a:lumMod val="80000"/>
                      <a:lumOff val="20000"/>
                      <a:shade val="85000"/>
                      <a:satMod val="130000"/>
                    </a:schemeClr>
                  </a:gs>
                  <a:gs pos="34000">
                    <a:schemeClr val="accent4">
                      <a:lumMod val="80000"/>
                      <a:lumOff val="20000"/>
                      <a:shade val="87000"/>
                      <a:satMod val="125000"/>
                    </a:schemeClr>
                  </a:gs>
                  <a:gs pos="70000">
                    <a:schemeClr val="accent4">
                      <a:lumMod val="80000"/>
                      <a:lumOff val="20000"/>
                      <a:tint val="100000"/>
                      <a:shade val="90000"/>
                      <a:satMod val="130000"/>
                    </a:schemeClr>
                  </a:gs>
                  <a:gs pos="100000">
                    <a:schemeClr val="accent4">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1F-70B1-44FB-8DC6-486C2BB05A8B}"/>
              </c:ext>
            </c:extLst>
          </c:dPt>
          <c:dPt>
            <c:idx val="16"/>
            <c:bubble3D val="0"/>
            <c:spPr>
              <a:gradFill rotWithShape="1">
                <a:gsLst>
                  <a:gs pos="0">
                    <a:schemeClr val="accent5">
                      <a:lumMod val="80000"/>
                      <a:lumOff val="20000"/>
                      <a:shade val="85000"/>
                      <a:satMod val="130000"/>
                    </a:schemeClr>
                  </a:gs>
                  <a:gs pos="34000">
                    <a:schemeClr val="accent5">
                      <a:lumMod val="80000"/>
                      <a:lumOff val="20000"/>
                      <a:shade val="87000"/>
                      <a:satMod val="125000"/>
                    </a:schemeClr>
                  </a:gs>
                  <a:gs pos="70000">
                    <a:schemeClr val="accent5">
                      <a:lumMod val="80000"/>
                      <a:lumOff val="20000"/>
                      <a:tint val="100000"/>
                      <a:shade val="90000"/>
                      <a:satMod val="130000"/>
                    </a:schemeClr>
                  </a:gs>
                  <a:gs pos="100000">
                    <a:schemeClr val="accent5">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1-70B1-44FB-8DC6-486C2BB05A8B}"/>
              </c:ext>
            </c:extLst>
          </c:dPt>
          <c:dPt>
            <c:idx val="17"/>
            <c:bubble3D val="0"/>
            <c:spPr>
              <a:gradFill rotWithShape="1">
                <a:gsLst>
                  <a:gs pos="0">
                    <a:schemeClr val="accent6">
                      <a:lumMod val="80000"/>
                      <a:lumOff val="20000"/>
                      <a:shade val="85000"/>
                      <a:satMod val="130000"/>
                    </a:schemeClr>
                  </a:gs>
                  <a:gs pos="34000">
                    <a:schemeClr val="accent6">
                      <a:lumMod val="80000"/>
                      <a:lumOff val="20000"/>
                      <a:shade val="87000"/>
                      <a:satMod val="125000"/>
                    </a:schemeClr>
                  </a:gs>
                  <a:gs pos="70000">
                    <a:schemeClr val="accent6">
                      <a:lumMod val="80000"/>
                      <a:lumOff val="20000"/>
                      <a:tint val="100000"/>
                      <a:shade val="90000"/>
                      <a:satMod val="130000"/>
                    </a:schemeClr>
                  </a:gs>
                  <a:gs pos="100000">
                    <a:schemeClr val="accent6">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3-70B1-44FB-8DC6-486C2BB05A8B}"/>
              </c:ext>
            </c:extLst>
          </c:dPt>
          <c:dPt>
            <c:idx val="18"/>
            <c:bubble3D val="0"/>
            <c:spPr>
              <a:gradFill rotWithShape="1">
                <a:gsLst>
                  <a:gs pos="0">
                    <a:schemeClr val="accent1">
                      <a:lumMod val="80000"/>
                      <a:shade val="85000"/>
                      <a:satMod val="130000"/>
                    </a:schemeClr>
                  </a:gs>
                  <a:gs pos="34000">
                    <a:schemeClr val="accent1">
                      <a:lumMod val="80000"/>
                      <a:shade val="87000"/>
                      <a:satMod val="125000"/>
                    </a:schemeClr>
                  </a:gs>
                  <a:gs pos="70000">
                    <a:schemeClr val="accent1">
                      <a:lumMod val="80000"/>
                      <a:tint val="100000"/>
                      <a:shade val="90000"/>
                      <a:satMod val="130000"/>
                    </a:schemeClr>
                  </a:gs>
                  <a:gs pos="100000">
                    <a:schemeClr val="accent1">
                      <a:lumMod val="8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5-70B1-44FB-8DC6-486C2BB05A8B}"/>
              </c:ext>
            </c:extLst>
          </c:dPt>
          <c:dPt>
            <c:idx val="19"/>
            <c:bubble3D val="0"/>
            <c:spPr>
              <a:gradFill rotWithShape="1">
                <a:gsLst>
                  <a:gs pos="0">
                    <a:schemeClr val="accent2">
                      <a:lumMod val="80000"/>
                      <a:shade val="85000"/>
                      <a:satMod val="130000"/>
                    </a:schemeClr>
                  </a:gs>
                  <a:gs pos="34000">
                    <a:schemeClr val="accent2">
                      <a:lumMod val="80000"/>
                      <a:shade val="87000"/>
                      <a:satMod val="125000"/>
                    </a:schemeClr>
                  </a:gs>
                  <a:gs pos="70000">
                    <a:schemeClr val="accent2">
                      <a:lumMod val="80000"/>
                      <a:tint val="100000"/>
                      <a:shade val="90000"/>
                      <a:satMod val="130000"/>
                    </a:schemeClr>
                  </a:gs>
                  <a:gs pos="100000">
                    <a:schemeClr val="accent2">
                      <a:lumMod val="8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7-70B1-44FB-8DC6-486C2BB05A8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'INS2'!$A$4:$A$24</c:f>
              <c:strCache>
                <c:ptCount val="20"/>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strCache>
            </c:strRef>
          </c:cat>
          <c:val>
            <c:numRef>
              <c:f>'INS2'!$B$4:$B$24</c:f>
              <c:numCache>
                <c:formatCode>General</c:formatCode>
                <c:ptCount val="20"/>
                <c:pt idx="0">
                  <c:v>2460357</c:v>
                </c:pt>
                <c:pt idx="1">
                  <c:v>535193448</c:v>
                </c:pt>
                <c:pt idx="2">
                  <c:v>10925494</c:v>
                </c:pt>
                <c:pt idx="3">
                  <c:v>140705241</c:v>
                </c:pt>
                <c:pt idx="4">
                  <c:v>185334398</c:v>
                </c:pt>
                <c:pt idx="5">
                  <c:v>15359851</c:v>
                </c:pt>
                <c:pt idx="6">
                  <c:v>232869431</c:v>
                </c:pt>
                <c:pt idx="7">
                  <c:v>389290471</c:v>
                </c:pt>
                <c:pt idx="8">
                  <c:v>2722115</c:v>
                </c:pt>
                <c:pt idx="9">
                  <c:v>40086062</c:v>
                </c:pt>
                <c:pt idx="10">
                  <c:v>199391014</c:v>
                </c:pt>
                <c:pt idx="11">
                  <c:v>45049008</c:v>
                </c:pt>
                <c:pt idx="12">
                  <c:v>188944451</c:v>
                </c:pt>
                <c:pt idx="13">
                  <c:v>86156349</c:v>
                </c:pt>
                <c:pt idx="14">
                  <c:v>79727836</c:v>
                </c:pt>
                <c:pt idx="15">
                  <c:v>683452019</c:v>
                </c:pt>
                <c:pt idx="16">
                  <c:v>768311876</c:v>
                </c:pt>
                <c:pt idx="17">
                  <c:v>5434263</c:v>
                </c:pt>
                <c:pt idx="18">
                  <c:v>1657092</c:v>
                </c:pt>
                <c:pt idx="19">
                  <c:v>3165252</c:v>
                </c:pt>
              </c:numCache>
            </c:numRef>
          </c:val>
          <c:extLst>
            <c:ext xmlns:c16="http://schemas.microsoft.com/office/drawing/2014/chart" uri="{C3380CC4-5D6E-409C-BE32-E72D297353CC}">
              <c16:uniqueId val="{00000028-70B1-44FB-8DC6-486C2BB05A8B}"/>
            </c:ext>
          </c:extLst>
        </c:ser>
        <c:ser>
          <c:idx val="1"/>
          <c:order val="1"/>
          <c:tx>
            <c:strRef>
              <c:f>'INS2'!$C$3</c:f>
              <c:strCache>
                <c:ptCount val="1"/>
                <c:pt idx="0">
                  <c:v>Sum of year</c:v>
                </c:pt>
              </c:strCache>
            </c:strRef>
          </c:tx>
          <c:dPt>
            <c:idx val="0"/>
            <c:bubble3D val="0"/>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A-70B1-44FB-8DC6-486C2BB05A8B}"/>
              </c:ext>
            </c:extLst>
          </c:dPt>
          <c:dPt>
            <c:idx val="1"/>
            <c:bubble3D val="0"/>
            <c:spPr>
              <a:gradFill rotWithShape="1">
                <a:gsLst>
                  <a:gs pos="0">
                    <a:schemeClr val="accent2">
                      <a:shade val="85000"/>
                      <a:satMod val="130000"/>
                    </a:schemeClr>
                  </a:gs>
                  <a:gs pos="34000">
                    <a:schemeClr val="accent2">
                      <a:shade val="87000"/>
                      <a:satMod val="125000"/>
                    </a:schemeClr>
                  </a:gs>
                  <a:gs pos="70000">
                    <a:schemeClr val="accent2">
                      <a:tint val="100000"/>
                      <a:shade val="90000"/>
                      <a:satMod val="130000"/>
                    </a:schemeClr>
                  </a:gs>
                  <a:gs pos="100000">
                    <a:schemeClr val="accent2">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C-70B1-44FB-8DC6-486C2BB05A8B}"/>
              </c:ext>
            </c:extLst>
          </c:dPt>
          <c:dPt>
            <c:idx val="2"/>
            <c:bubble3D val="0"/>
            <c:spPr>
              <a:gradFill rotWithShape="1">
                <a:gsLst>
                  <a:gs pos="0">
                    <a:schemeClr val="accent3">
                      <a:shade val="85000"/>
                      <a:satMod val="130000"/>
                    </a:schemeClr>
                  </a:gs>
                  <a:gs pos="34000">
                    <a:schemeClr val="accent3">
                      <a:shade val="87000"/>
                      <a:satMod val="125000"/>
                    </a:schemeClr>
                  </a:gs>
                  <a:gs pos="70000">
                    <a:schemeClr val="accent3">
                      <a:tint val="100000"/>
                      <a:shade val="90000"/>
                      <a:satMod val="130000"/>
                    </a:schemeClr>
                  </a:gs>
                  <a:gs pos="100000">
                    <a:schemeClr val="accent3">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2E-70B1-44FB-8DC6-486C2BB05A8B}"/>
              </c:ext>
            </c:extLst>
          </c:dPt>
          <c:dPt>
            <c:idx val="3"/>
            <c:bubble3D val="0"/>
            <c:spPr>
              <a:gradFill rotWithShape="1">
                <a:gsLst>
                  <a:gs pos="0">
                    <a:schemeClr val="accent4">
                      <a:shade val="85000"/>
                      <a:satMod val="130000"/>
                    </a:schemeClr>
                  </a:gs>
                  <a:gs pos="34000">
                    <a:schemeClr val="accent4">
                      <a:shade val="87000"/>
                      <a:satMod val="125000"/>
                    </a:schemeClr>
                  </a:gs>
                  <a:gs pos="70000">
                    <a:schemeClr val="accent4">
                      <a:tint val="100000"/>
                      <a:shade val="90000"/>
                      <a:satMod val="130000"/>
                    </a:schemeClr>
                  </a:gs>
                  <a:gs pos="100000">
                    <a:schemeClr val="accent4">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0-70B1-44FB-8DC6-486C2BB05A8B}"/>
              </c:ext>
            </c:extLst>
          </c:dPt>
          <c:dPt>
            <c:idx val="4"/>
            <c:bubble3D val="0"/>
            <c:spPr>
              <a:gradFill rotWithShape="1">
                <a:gsLst>
                  <a:gs pos="0">
                    <a:schemeClr val="accent5">
                      <a:shade val="85000"/>
                      <a:satMod val="130000"/>
                    </a:schemeClr>
                  </a:gs>
                  <a:gs pos="34000">
                    <a:schemeClr val="accent5">
                      <a:shade val="87000"/>
                      <a:satMod val="125000"/>
                    </a:schemeClr>
                  </a:gs>
                  <a:gs pos="70000">
                    <a:schemeClr val="accent5">
                      <a:tint val="100000"/>
                      <a:shade val="90000"/>
                      <a:satMod val="130000"/>
                    </a:schemeClr>
                  </a:gs>
                  <a:gs pos="100000">
                    <a:schemeClr val="accent5">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2-70B1-44FB-8DC6-486C2BB05A8B}"/>
              </c:ext>
            </c:extLst>
          </c:dPt>
          <c:dPt>
            <c:idx val="5"/>
            <c:bubble3D val="0"/>
            <c:spPr>
              <a:gradFill rotWithShape="1">
                <a:gsLst>
                  <a:gs pos="0">
                    <a:schemeClr val="accent6">
                      <a:shade val="85000"/>
                      <a:satMod val="130000"/>
                    </a:schemeClr>
                  </a:gs>
                  <a:gs pos="34000">
                    <a:schemeClr val="accent6">
                      <a:shade val="87000"/>
                      <a:satMod val="125000"/>
                    </a:schemeClr>
                  </a:gs>
                  <a:gs pos="70000">
                    <a:schemeClr val="accent6">
                      <a:tint val="100000"/>
                      <a:shade val="90000"/>
                      <a:satMod val="130000"/>
                    </a:schemeClr>
                  </a:gs>
                  <a:gs pos="100000">
                    <a:schemeClr val="accent6">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4-70B1-44FB-8DC6-486C2BB05A8B}"/>
              </c:ext>
            </c:extLst>
          </c:dPt>
          <c:dPt>
            <c:idx val="6"/>
            <c:bubble3D val="0"/>
            <c:spPr>
              <a:gradFill rotWithShape="1">
                <a:gsLst>
                  <a:gs pos="0">
                    <a:schemeClr val="accent1">
                      <a:lumMod val="60000"/>
                      <a:shade val="85000"/>
                      <a:satMod val="130000"/>
                    </a:schemeClr>
                  </a:gs>
                  <a:gs pos="34000">
                    <a:schemeClr val="accent1">
                      <a:lumMod val="60000"/>
                      <a:shade val="87000"/>
                      <a:satMod val="125000"/>
                    </a:schemeClr>
                  </a:gs>
                  <a:gs pos="70000">
                    <a:schemeClr val="accent1">
                      <a:lumMod val="60000"/>
                      <a:tint val="100000"/>
                      <a:shade val="90000"/>
                      <a:satMod val="130000"/>
                    </a:schemeClr>
                  </a:gs>
                  <a:gs pos="100000">
                    <a:schemeClr val="accent1">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6-70B1-44FB-8DC6-486C2BB05A8B}"/>
              </c:ext>
            </c:extLst>
          </c:dPt>
          <c:dPt>
            <c:idx val="7"/>
            <c:bubble3D val="0"/>
            <c:spPr>
              <a:gradFill rotWithShape="1">
                <a:gsLst>
                  <a:gs pos="0">
                    <a:schemeClr val="accent2">
                      <a:lumMod val="60000"/>
                      <a:shade val="85000"/>
                      <a:satMod val="130000"/>
                    </a:schemeClr>
                  </a:gs>
                  <a:gs pos="34000">
                    <a:schemeClr val="accent2">
                      <a:lumMod val="60000"/>
                      <a:shade val="87000"/>
                      <a:satMod val="125000"/>
                    </a:schemeClr>
                  </a:gs>
                  <a:gs pos="70000">
                    <a:schemeClr val="accent2">
                      <a:lumMod val="60000"/>
                      <a:tint val="100000"/>
                      <a:shade val="90000"/>
                      <a:satMod val="130000"/>
                    </a:schemeClr>
                  </a:gs>
                  <a:gs pos="100000">
                    <a:schemeClr val="accent2">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8-70B1-44FB-8DC6-486C2BB05A8B}"/>
              </c:ext>
            </c:extLst>
          </c:dPt>
          <c:dPt>
            <c:idx val="8"/>
            <c:bubble3D val="0"/>
            <c:spPr>
              <a:gradFill rotWithShape="1">
                <a:gsLst>
                  <a:gs pos="0">
                    <a:schemeClr val="accent3">
                      <a:lumMod val="60000"/>
                      <a:shade val="85000"/>
                      <a:satMod val="130000"/>
                    </a:schemeClr>
                  </a:gs>
                  <a:gs pos="34000">
                    <a:schemeClr val="accent3">
                      <a:lumMod val="60000"/>
                      <a:shade val="87000"/>
                      <a:satMod val="125000"/>
                    </a:schemeClr>
                  </a:gs>
                  <a:gs pos="70000">
                    <a:schemeClr val="accent3">
                      <a:lumMod val="60000"/>
                      <a:tint val="100000"/>
                      <a:shade val="90000"/>
                      <a:satMod val="130000"/>
                    </a:schemeClr>
                  </a:gs>
                  <a:gs pos="100000">
                    <a:schemeClr val="accent3">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A-70B1-44FB-8DC6-486C2BB05A8B}"/>
              </c:ext>
            </c:extLst>
          </c:dPt>
          <c:dPt>
            <c:idx val="9"/>
            <c:bubble3D val="0"/>
            <c:spPr>
              <a:gradFill rotWithShape="1">
                <a:gsLst>
                  <a:gs pos="0">
                    <a:schemeClr val="accent4">
                      <a:lumMod val="60000"/>
                      <a:shade val="85000"/>
                      <a:satMod val="130000"/>
                    </a:schemeClr>
                  </a:gs>
                  <a:gs pos="34000">
                    <a:schemeClr val="accent4">
                      <a:lumMod val="60000"/>
                      <a:shade val="87000"/>
                      <a:satMod val="125000"/>
                    </a:schemeClr>
                  </a:gs>
                  <a:gs pos="70000">
                    <a:schemeClr val="accent4">
                      <a:lumMod val="60000"/>
                      <a:tint val="100000"/>
                      <a:shade val="90000"/>
                      <a:satMod val="130000"/>
                    </a:schemeClr>
                  </a:gs>
                  <a:gs pos="100000">
                    <a:schemeClr val="accent4">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C-70B1-44FB-8DC6-486C2BB05A8B}"/>
              </c:ext>
            </c:extLst>
          </c:dPt>
          <c:dPt>
            <c:idx val="10"/>
            <c:bubble3D val="0"/>
            <c:spPr>
              <a:gradFill rotWithShape="1">
                <a:gsLst>
                  <a:gs pos="0">
                    <a:schemeClr val="accent5">
                      <a:lumMod val="60000"/>
                      <a:shade val="85000"/>
                      <a:satMod val="130000"/>
                    </a:schemeClr>
                  </a:gs>
                  <a:gs pos="34000">
                    <a:schemeClr val="accent5">
                      <a:lumMod val="60000"/>
                      <a:shade val="87000"/>
                      <a:satMod val="125000"/>
                    </a:schemeClr>
                  </a:gs>
                  <a:gs pos="70000">
                    <a:schemeClr val="accent5">
                      <a:lumMod val="60000"/>
                      <a:tint val="100000"/>
                      <a:shade val="90000"/>
                      <a:satMod val="130000"/>
                    </a:schemeClr>
                  </a:gs>
                  <a:gs pos="100000">
                    <a:schemeClr val="accent5">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3E-70B1-44FB-8DC6-486C2BB05A8B}"/>
              </c:ext>
            </c:extLst>
          </c:dPt>
          <c:dPt>
            <c:idx val="11"/>
            <c:bubble3D val="0"/>
            <c:spPr>
              <a:gradFill rotWithShape="1">
                <a:gsLst>
                  <a:gs pos="0">
                    <a:schemeClr val="accent6">
                      <a:lumMod val="60000"/>
                      <a:shade val="85000"/>
                      <a:satMod val="130000"/>
                    </a:schemeClr>
                  </a:gs>
                  <a:gs pos="34000">
                    <a:schemeClr val="accent6">
                      <a:lumMod val="60000"/>
                      <a:shade val="87000"/>
                      <a:satMod val="125000"/>
                    </a:schemeClr>
                  </a:gs>
                  <a:gs pos="70000">
                    <a:schemeClr val="accent6">
                      <a:lumMod val="60000"/>
                      <a:tint val="100000"/>
                      <a:shade val="90000"/>
                      <a:satMod val="130000"/>
                    </a:schemeClr>
                  </a:gs>
                  <a:gs pos="100000">
                    <a:schemeClr val="accent6">
                      <a:lumMod val="6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0-70B1-44FB-8DC6-486C2BB05A8B}"/>
              </c:ext>
            </c:extLst>
          </c:dPt>
          <c:dPt>
            <c:idx val="12"/>
            <c:bubble3D val="0"/>
            <c:spPr>
              <a:gradFill rotWithShape="1">
                <a:gsLst>
                  <a:gs pos="0">
                    <a:schemeClr val="accent1">
                      <a:lumMod val="80000"/>
                      <a:lumOff val="20000"/>
                      <a:shade val="85000"/>
                      <a:satMod val="130000"/>
                    </a:schemeClr>
                  </a:gs>
                  <a:gs pos="34000">
                    <a:schemeClr val="accent1">
                      <a:lumMod val="80000"/>
                      <a:lumOff val="20000"/>
                      <a:shade val="87000"/>
                      <a:satMod val="125000"/>
                    </a:schemeClr>
                  </a:gs>
                  <a:gs pos="70000">
                    <a:schemeClr val="accent1">
                      <a:lumMod val="80000"/>
                      <a:lumOff val="20000"/>
                      <a:tint val="100000"/>
                      <a:shade val="90000"/>
                      <a:satMod val="130000"/>
                    </a:schemeClr>
                  </a:gs>
                  <a:gs pos="100000">
                    <a:schemeClr val="accent1">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2-70B1-44FB-8DC6-486C2BB05A8B}"/>
              </c:ext>
            </c:extLst>
          </c:dPt>
          <c:dPt>
            <c:idx val="13"/>
            <c:bubble3D val="0"/>
            <c:spPr>
              <a:gradFill rotWithShape="1">
                <a:gsLst>
                  <a:gs pos="0">
                    <a:schemeClr val="accent2">
                      <a:lumMod val="80000"/>
                      <a:lumOff val="20000"/>
                      <a:shade val="85000"/>
                      <a:satMod val="130000"/>
                    </a:schemeClr>
                  </a:gs>
                  <a:gs pos="34000">
                    <a:schemeClr val="accent2">
                      <a:lumMod val="80000"/>
                      <a:lumOff val="20000"/>
                      <a:shade val="87000"/>
                      <a:satMod val="125000"/>
                    </a:schemeClr>
                  </a:gs>
                  <a:gs pos="70000">
                    <a:schemeClr val="accent2">
                      <a:lumMod val="80000"/>
                      <a:lumOff val="20000"/>
                      <a:tint val="100000"/>
                      <a:shade val="90000"/>
                      <a:satMod val="130000"/>
                    </a:schemeClr>
                  </a:gs>
                  <a:gs pos="100000">
                    <a:schemeClr val="accent2">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4-70B1-44FB-8DC6-486C2BB05A8B}"/>
              </c:ext>
            </c:extLst>
          </c:dPt>
          <c:dPt>
            <c:idx val="14"/>
            <c:bubble3D val="0"/>
            <c:spPr>
              <a:gradFill rotWithShape="1">
                <a:gsLst>
                  <a:gs pos="0">
                    <a:schemeClr val="accent3">
                      <a:lumMod val="80000"/>
                      <a:lumOff val="20000"/>
                      <a:shade val="85000"/>
                      <a:satMod val="130000"/>
                    </a:schemeClr>
                  </a:gs>
                  <a:gs pos="34000">
                    <a:schemeClr val="accent3">
                      <a:lumMod val="80000"/>
                      <a:lumOff val="20000"/>
                      <a:shade val="87000"/>
                      <a:satMod val="125000"/>
                    </a:schemeClr>
                  </a:gs>
                  <a:gs pos="70000">
                    <a:schemeClr val="accent3">
                      <a:lumMod val="80000"/>
                      <a:lumOff val="20000"/>
                      <a:tint val="100000"/>
                      <a:shade val="90000"/>
                      <a:satMod val="130000"/>
                    </a:schemeClr>
                  </a:gs>
                  <a:gs pos="100000">
                    <a:schemeClr val="accent3">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6-70B1-44FB-8DC6-486C2BB05A8B}"/>
              </c:ext>
            </c:extLst>
          </c:dPt>
          <c:dPt>
            <c:idx val="15"/>
            <c:bubble3D val="0"/>
            <c:spPr>
              <a:gradFill rotWithShape="1">
                <a:gsLst>
                  <a:gs pos="0">
                    <a:schemeClr val="accent4">
                      <a:lumMod val="80000"/>
                      <a:lumOff val="20000"/>
                      <a:shade val="85000"/>
                      <a:satMod val="130000"/>
                    </a:schemeClr>
                  </a:gs>
                  <a:gs pos="34000">
                    <a:schemeClr val="accent4">
                      <a:lumMod val="80000"/>
                      <a:lumOff val="20000"/>
                      <a:shade val="87000"/>
                      <a:satMod val="125000"/>
                    </a:schemeClr>
                  </a:gs>
                  <a:gs pos="70000">
                    <a:schemeClr val="accent4">
                      <a:lumMod val="80000"/>
                      <a:lumOff val="20000"/>
                      <a:tint val="100000"/>
                      <a:shade val="90000"/>
                      <a:satMod val="130000"/>
                    </a:schemeClr>
                  </a:gs>
                  <a:gs pos="100000">
                    <a:schemeClr val="accent4">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8-70B1-44FB-8DC6-486C2BB05A8B}"/>
              </c:ext>
            </c:extLst>
          </c:dPt>
          <c:dPt>
            <c:idx val="16"/>
            <c:bubble3D val="0"/>
            <c:spPr>
              <a:gradFill rotWithShape="1">
                <a:gsLst>
                  <a:gs pos="0">
                    <a:schemeClr val="accent5">
                      <a:lumMod val="80000"/>
                      <a:lumOff val="20000"/>
                      <a:shade val="85000"/>
                      <a:satMod val="130000"/>
                    </a:schemeClr>
                  </a:gs>
                  <a:gs pos="34000">
                    <a:schemeClr val="accent5">
                      <a:lumMod val="80000"/>
                      <a:lumOff val="20000"/>
                      <a:shade val="87000"/>
                      <a:satMod val="125000"/>
                    </a:schemeClr>
                  </a:gs>
                  <a:gs pos="70000">
                    <a:schemeClr val="accent5">
                      <a:lumMod val="80000"/>
                      <a:lumOff val="20000"/>
                      <a:tint val="100000"/>
                      <a:shade val="90000"/>
                      <a:satMod val="130000"/>
                    </a:schemeClr>
                  </a:gs>
                  <a:gs pos="100000">
                    <a:schemeClr val="accent5">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A-70B1-44FB-8DC6-486C2BB05A8B}"/>
              </c:ext>
            </c:extLst>
          </c:dPt>
          <c:dPt>
            <c:idx val="17"/>
            <c:bubble3D val="0"/>
            <c:spPr>
              <a:gradFill rotWithShape="1">
                <a:gsLst>
                  <a:gs pos="0">
                    <a:schemeClr val="accent6">
                      <a:lumMod val="80000"/>
                      <a:lumOff val="20000"/>
                      <a:shade val="85000"/>
                      <a:satMod val="130000"/>
                    </a:schemeClr>
                  </a:gs>
                  <a:gs pos="34000">
                    <a:schemeClr val="accent6">
                      <a:lumMod val="80000"/>
                      <a:lumOff val="20000"/>
                      <a:shade val="87000"/>
                      <a:satMod val="125000"/>
                    </a:schemeClr>
                  </a:gs>
                  <a:gs pos="70000">
                    <a:schemeClr val="accent6">
                      <a:lumMod val="80000"/>
                      <a:lumOff val="20000"/>
                      <a:tint val="100000"/>
                      <a:shade val="90000"/>
                      <a:satMod val="130000"/>
                    </a:schemeClr>
                  </a:gs>
                  <a:gs pos="100000">
                    <a:schemeClr val="accent6">
                      <a:lumMod val="80000"/>
                      <a:lumOff val="2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C-70B1-44FB-8DC6-486C2BB05A8B}"/>
              </c:ext>
            </c:extLst>
          </c:dPt>
          <c:dPt>
            <c:idx val="18"/>
            <c:bubble3D val="0"/>
            <c:spPr>
              <a:gradFill rotWithShape="1">
                <a:gsLst>
                  <a:gs pos="0">
                    <a:schemeClr val="accent1">
                      <a:lumMod val="80000"/>
                      <a:shade val="85000"/>
                      <a:satMod val="130000"/>
                    </a:schemeClr>
                  </a:gs>
                  <a:gs pos="34000">
                    <a:schemeClr val="accent1">
                      <a:lumMod val="80000"/>
                      <a:shade val="87000"/>
                      <a:satMod val="125000"/>
                    </a:schemeClr>
                  </a:gs>
                  <a:gs pos="70000">
                    <a:schemeClr val="accent1">
                      <a:lumMod val="80000"/>
                      <a:tint val="100000"/>
                      <a:shade val="90000"/>
                      <a:satMod val="130000"/>
                    </a:schemeClr>
                  </a:gs>
                  <a:gs pos="100000">
                    <a:schemeClr val="accent1">
                      <a:lumMod val="8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4E-70B1-44FB-8DC6-486C2BB05A8B}"/>
              </c:ext>
            </c:extLst>
          </c:dPt>
          <c:dPt>
            <c:idx val="19"/>
            <c:bubble3D val="0"/>
            <c:spPr>
              <a:gradFill rotWithShape="1">
                <a:gsLst>
                  <a:gs pos="0">
                    <a:schemeClr val="accent2">
                      <a:lumMod val="80000"/>
                      <a:shade val="85000"/>
                      <a:satMod val="130000"/>
                    </a:schemeClr>
                  </a:gs>
                  <a:gs pos="34000">
                    <a:schemeClr val="accent2">
                      <a:lumMod val="80000"/>
                      <a:shade val="87000"/>
                      <a:satMod val="125000"/>
                    </a:schemeClr>
                  </a:gs>
                  <a:gs pos="70000">
                    <a:schemeClr val="accent2">
                      <a:lumMod val="80000"/>
                      <a:tint val="100000"/>
                      <a:shade val="90000"/>
                      <a:satMod val="130000"/>
                    </a:schemeClr>
                  </a:gs>
                  <a:gs pos="100000">
                    <a:schemeClr val="accent2">
                      <a:lumMod val="8000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extLst>
              <c:ext xmlns:c16="http://schemas.microsoft.com/office/drawing/2014/chart" uri="{C3380CC4-5D6E-409C-BE32-E72D297353CC}">
                <c16:uniqueId val="{00000050-70B1-44FB-8DC6-486C2BB05A8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'INS2'!$A$4:$A$24</c:f>
              <c:strCache>
                <c:ptCount val="20"/>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strCache>
            </c:strRef>
          </c:cat>
          <c:val>
            <c:numRef>
              <c:f>'INS2'!$C$4:$C$24</c:f>
              <c:numCache>
                <c:formatCode>General</c:formatCode>
                <c:ptCount val="20"/>
                <c:pt idx="0">
                  <c:v>40410</c:v>
                </c:pt>
                <c:pt idx="1">
                  <c:v>40410</c:v>
                </c:pt>
                <c:pt idx="2">
                  <c:v>38390</c:v>
                </c:pt>
                <c:pt idx="3">
                  <c:v>40410</c:v>
                </c:pt>
                <c:pt idx="4">
                  <c:v>40410</c:v>
                </c:pt>
                <c:pt idx="5">
                  <c:v>40410</c:v>
                </c:pt>
                <c:pt idx="6">
                  <c:v>40410</c:v>
                </c:pt>
                <c:pt idx="7">
                  <c:v>40410</c:v>
                </c:pt>
                <c:pt idx="8">
                  <c:v>38390</c:v>
                </c:pt>
                <c:pt idx="9">
                  <c:v>40410</c:v>
                </c:pt>
                <c:pt idx="10">
                  <c:v>40410</c:v>
                </c:pt>
                <c:pt idx="11">
                  <c:v>40410</c:v>
                </c:pt>
                <c:pt idx="12">
                  <c:v>40410</c:v>
                </c:pt>
                <c:pt idx="13">
                  <c:v>40410</c:v>
                </c:pt>
                <c:pt idx="14">
                  <c:v>40410</c:v>
                </c:pt>
                <c:pt idx="15">
                  <c:v>40410</c:v>
                </c:pt>
                <c:pt idx="16">
                  <c:v>44450</c:v>
                </c:pt>
                <c:pt idx="17">
                  <c:v>40410</c:v>
                </c:pt>
                <c:pt idx="18">
                  <c:v>20210</c:v>
                </c:pt>
                <c:pt idx="19">
                  <c:v>10100</c:v>
                </c:pt>
              </c:numCache>
            </c:numRef>
          </c:val>
          <c:extLst>
            <c:ext xmlns:c16="http://schemas.microsoft.com/office/drawing/2014/chart" uri="{C3380CC4-5D6E-409C-BE32-E72D297353CC}">
              <c16:uniqueId val="{00000051-70B1-44FB-8DC6-486C2BB05A8B}"/>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[Covid GRUP EXCEL.xlsx]INS 4!PivotTable8</c:name>
    <c:fmtId val="5"/>
  </c:pivotSource>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Total Deceased State wise </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'INS 4'!$B$3</c:f>
              <c:strCache>
                <c:ptCount val="1"/>
                <c:pt idx="0">
                  <c:v>Total</c:v>
                </c:pt>
              </c:strCache>
            </c:strRef>
          </c:tx>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invertIfNegative val="0"/>
          <c:cat>
            <c:strRef>
              <c:f>'INS 4'!$A$4:$A$24</c:f>
              <c:strCache>
                <c:ptCount val="20"/>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strCache>
            </c:strRef>
          </c:cat>
          <c:val>
            <c:numRef>
              <c:f>'INS 4'!$B$4:$B$24</c:f>
              <c:numCache>
                <c:formatCode>General</c:formatCode>
                <c:ptCount val="20"/>
                <c:pt idx="0">
                  <c:v>37713</c:v>
                </c:pt>
                <c:pt idx="1">
                  <c:v>4091301</c:v>
                </c:pt>
                <c:pt idx="2">
                  <c:v>48952</c:v>
                </c:pt>
                <c:pt idx="3">
                  <c:v>1112554</c:v>
                </c:pt>
                <c:pt idx="4">
                  <c:v>1906269</c:v>
                </c:pt>
                <c:pt idx="5">
                  <c:v>214629</c:v>
                </c:pt>
                <c:pt idx="6">
                  <c:v>3176020</c:v>
                </c:pt>
                <c:pt idx="7">
                  <c:v>7000210</c:v>
                </c:pt>
                <c:pt idx="8">
                  <c:v>1356</c:v>
                </c:pt>
                <c:pt idx="9">
                  <c:v>715953</c:v>
                </c:pt>
                <c:pt idx="10">
                  <c:v>3046529</c:v>
                </c:pt>
                <c:pt idx="11">
                  <c:v>789055</c:v>
                </c:pt>
                <c:pt idx="12">
                  <c:v>2307974</c:v>
                </c:pt>
                <c:pt idx="13">
                  <c:v>1169670</c:v>
                </c:pt>
                <c:pt idx="14">
                  <c:v>1201826</c:v>
                </c:pt>
                <c:pt idx="15">
                  <c:v>9172374</c:v>
                </c:pt>
                <c:pt idx="16">
                  <c:v>3838521</c:v>
                </c:pt>
                <c:pt idx="17">
                  <c:v>62805</c:v>
                </c:pt>
                <c:pt idx="18">
                  <c:v>8093</c:v>
                </c:pt>
                <c:pt idx="19">
                  <c:v>279814</c:v>
                </c:pt>
              </c:numCache>
            </c:numRef>
          </c:val>
          <c:extLst>
            <c:ext xmlns:c16="http://schemas.microsoft.com/office/drawing/2014/chart" uri="{C3380CC4-5D6E-409C-BE32-E72D297353CC}">
              <c16:uniqueId val="{00000000-233A-4AAE-B177-433B98098394}"/>
            </c:ext>
          </c:extLst>
        </c:ser>
        <c:dLbls>
          <c:showLegendKey val="0"/>
          <c:showVal val="0"/>
          <c:showCatName val="0"/>
          <c:showSerName val="0"/>
          <c:showPercent val="0"/>
          <c:showBubbleSize val="0"/>
        </c:dLbls>
        <c:gapWidth val="115"/>
        <c:overlap val="-20"/>
        <c:axId val="1246031695"/>
        <c:axId val="1246034607"/>
      </c:barChart>
      <c:catAx>
        <c:axId val="1246031695"/>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246034607"/>
        <c:crosses val="autoZero"/>
        <c:auto val="1"/>
        <c:lblAlgn val="ctr"/>
        <c:lblOffset val="100"/>
        <c:noMultiLvlLbl val="0"/>
      </c:catAx>
      <c:valAx>
        <c:axId val="1246034607"/>
        <c:scaling>
          <c:orientation val="minMax"/>
        </c:scaling>
        <c:delete val="0"/>
        <c:axPos val="b"/>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24603169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[Covid GRUP EXCEL.xlsx]INS 3!PivotTable4</c:name>
    <c:fmtId val="5"/>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sz="1200"/>
              <a:t>TOTAL</a:t>
            </a:r>
            <a:r>
              <a:rPr lang="en-IN" sz="1200" baseline="0"/>
              <a:t> CONFIRMED AND RECOVERED </a:t>
            </a:r>
            <a:endParaRPr lang="en-IN" sz="1200"/>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'INS 3'!$B$3</c:f>
              <c:strCache>
                <c:ptCount val="1"/>
                <c:pt idx="0">
                  <c:v>Sum of total_recovered</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'INS 3'!$A$4:$A$40</c:f>
              <c:strCache>
                <c:ptCount val="36"/>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pt idx="20">
                  <c:v>ML</c:v>
                </c:pt>
                <c:pt idx="21">
                  <c:v>MN</c:v>
                </c:pt>
                <c:pt idx="22">
                  <c:v>MP</c:v>
                </c:pt>
                <c:pt idx="23">
                  <c:v>MZ</c:v>
                </c:pt>
                <c:pt idx="24">
                  <c:v>NL</c:v>
                </c:pt>
                <c:pt idx="25">
                  <c:v>OR</c:v>
                </c:pt>
                <c:pt idx="26">
                  <c:v>PB</c:v>
                </c:pt>
                <c:pt idx="27">
                  <c:v>PY</c:v>
                </c:pt>
                <c:pt idx="28">
                  <c:v>RJ</c:v>
                </c:pt>
                <c:pt idx="29">
                  <c:v>SK</c:v>
                </c:pt>
                <c:pt idx="30">
                  <c:v>TG</c:v>
                </c:pt>
                <c:pt idx="31">
                  <c:v>TN</c:v>
                </c:pt>
                <c:pt idx="32">
                  <c:v>TR</c:v>
                </c:pt>
                <c:pt idx="33">
                  <c:v>UP</c:v>
                </c:pt>
                <c:pt idx="34">
                  <c:v>UT</c:v>
                </c:pt>
                <c:pt idx="35">
                  <c:v>WB</c:v>
                </c:pt>
              </c:strCache>
            </c:strRef>
          </c:cat>
          <c:val>
            <c:numRef>
              <c:f>'INS 3'!$B$4:$B$40</c:f>
              <c:numCache>
                <c:formatCode>General</c:formatCode>
                <c:ptCount val="36"/>
                <c:pt idx="0">
                  <c:v>7518</c:v>
                </c:pt>
                <c:pt idx="1">
                  <c:v>2047722</c:v>
                </c:pt>
                <c:pt idx="2">
                  <c:v>54774</c:v>
                </c:pt>
                <c:pt idx="3">
                  <c:v>600974</c:v>
                </c:pt>
                <c:pt idx="4">
                  <c:v>716390</c:v>
                </c:pt>
                <c:pt idx="5">
                  <c:v>64495</c:v>
                </c:pt>
                <c:pt idx="6">
                  <c:v>992159</c:v>
                </c:pt>
                <c:pt idx="7">
                  <c:v>1414431</c:v>
                </c:pt>
                <c:pt idx="8">
                  <c:v>10644</c:v>
                </c:pt>
                <c:pt idx="9">
                  <c:v>174392</c:v>
                </c:pt>
                <c:pt idx="10">
                  <c:v>816283</c:v>
                </c:pt>
                <c:pt idx="11">
                  <c:v>218410</c:v>
                </c:pt>
                <c:pt idx="12">
                  <c:v>761068</c:v>
                </c:pt>
                <c:pt idx="13">
                  <c:v>343518</c:v>
                </c:pt>
                <c:pt idx="14">
                  <c:v>326915</c:v>
                </c:pt>
                <c:pt idx="15">
                  <c:v>2941578</c:v>
                </c:pt>
                <c:pt idx="16">
                  <c:v>4857181</c:v>
                </c:pt>
                <c:pt idx="17">
                  <c:v>20687</c:v>
                </c:pt>
                <c:pt idx="18">
                  <c:v>10270</c:v>
                </c:pt>
                <c:pt idx="19">
                  <c:v>6450585</c:v>
                </c:pt>
                <c:pt idx="20">
                  <c:v>81746</c:v>
                </c:pt>
                <c:pt idx="21">
                  <c:v>121102</c:v>
                </c:pt>
                <c:pt idx="22">
                  <c:v>782215</c:v>
                </c:pt>
                <c:pt idx="23">
                  <c:v>114612</c:v>
                </c:pt>
                <c:pt idx="24">
                  <c:v>29904</c:v>
                </c:pt>
                <c:pt idx="25">
                  <c:v>1029147</c:v>
                </c:pt>
                <c:pt idx="26">
                  <c:v>585591</c:v>
                </c:pt>
                <c:pt idx="27">
                  <c:v>125726</c:v>
                </c:pt>
                <c:pt idx="28">
                  <c:v>945443</c:v>
                </c:pt>
                <c:pt idx="29">
                  <c:v>31063</c:v>
                </c:pt>
                <c:pt idx="30">
                  <c:v>663498</c:v>
                </c:pt>
                <c:pt idx="31">
                  <c:v>2655015</c:v>
                </c:pt>
                <c:pt idx="32">
                  <c:v>83466</c:v>
                </c:pt>
                <c:pt idx="33">
                  <c:v>1687151</c:v>
                </c:pt>
                <c:pt idx="34">
                  <c:v>330195</c:v>
                </c:pt>
                <c:pt idx="35">
                  <c:v>1565471</c:v>
                </c:pt>
              </c:numCache>
            </c:numRef>
          </c:val>
          <c:extLst>
            <c:ext xmlns:c16="http://schemas.microsoft.com/office/drawing/2014/chart" uri="{C3380CC4-5D6E-409C-BE32-E72D297353CC}">
              <c16:uniqueId val="{00000000-5922-49C6-88CA-D4A097464CA4}"/>
            </c:ext>
          </c:extLst>
        </c:ser>
        <c:ser>
          <c:idx val="1"/>
          <c:order val="1"/>
          <c:tx>
            <c:strRef>
              <c:f>'INS 3'!$C$3</c:f>
              <c:strCache>
                <c:ptCount val="1"/>
                <c:pt idx="0">
                  <c:v>Sum of total_confirmed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9800000"/>
              </a:lightRig>
            </a:scene3d>
            <a:sp3d prstMaterial="flat">
              <a:bevelT w="25400" h="31750"/>
            </a:sp3d>
          </c:spPr>
          <c:invertIfNegative val="0"/>
          <c:cat>
            <c:strRef>
              <c:f>'INS 3'!$A$4:$A$40</c:f>
              <c:strCache>
                <c:ptCount val="36"/>
                <c:pt idx="0">
                  <c:v>AN</c:v>
                </c:pt>
                <c:pt idx="1">
                  <c:v>AP</c:v>
                </c:pt>
                <c:pt idx="2">
                  <c:v>AR</c:v>
                </c:pt>
                <c:pt idx="3">
                  <c:v>AS</c:v>
                </c:pt>
                <c:pt idx="4">
                  <c:v>BR</c:v>
                </c:pt>
                <c:pt idx="5">
                  <c:v>CH</c:v>
                </c:pt>
                <c:pt idx="6">
                  <c:v>CT</c:v>
                </c:pt>
                <c:pt idx="7">
                  <c:v>DL</c:v>
                </c:pt>
                <c:pt idx="8">
                  <c:v>DN</c:v>
                </c:pt>
                <c:pt idx="9">
                  <c:v>GA</c:v>
                </c:pt>
                <c:pt idx="10">
                  <c:v>GJ</c:v>
                </c:pt>
                <c:pt idx="11">
                  <c:v>HP</c:v>
                </c:pt>
                <c:pt idx="12">
                  <c:v>HR</c:v>
                </c:pt>
                <c:pt idx="13">
                  <c:v>JH</c:v>
                </c:pt>
                <c:pt idx="14">
                  <c:v>JK</c:v>
                </c:pt>
                <c:pt idx="15">
                  <c:v>KA</c:v>
                </c:pt>
                <c:pt idx="16">
                  <c:v>KL</c:v>
                </c:pt>
                <c:pt idx="17">
                  <c:v>LA</c:v>
                </c:pt>
                <c:pt idx="18">
                  <c:v>LD</c:v>
                </c:pt>
                <c:pt idx="19">
                  <c:v>MH</c:v>
                </c:pt>
                <c:pt idx="20">
                  <c:v>ML</c:v>
                </c:pt>
                <c:pt idx="21">
                  <c:v>MN</c:v>
                </c:pt>
                <c:pt idx="22">
                  <c:v>MP</c:v>
                </c:pt>
                <c:pt idx="23">
                  <c:v>MZ</c:v>
                </c:pt>
                <c:pt idx="24">
                  <c:v>NL</c:v>
                </c:pt>
                <c:pt idx="25">
                  <c:v>OR</c:v>
                </c:pt>
                <c:pt idx="26">
                  <c:v>PB</c:v>
                </c:pt>
                <c:pt idx="27">
                  <c:v>PY</c:v>
                </c:pt>
                <c:pt idx="28">
                  <c:v>RJ</c:v>
                </c:pt>
                <c:pt idx="29">
                  <c:v>SK</c:v>
                </c:pt>
                <c:pt idx="30">
                  <c:v>TG</c:v>
                </c:pt>
                <c:pt idx="31">
                  <c:v>TN</c:v>
                </c:pt>
                <c:pt idx="32">
                  <c:v>TR</c:v>
                </c:pt>
                <c:pt idx="33">
                  <c:v>UP</c:v>
                </c:pt>
                <c:pt idx="34">
                  <c:v>UT</c:v>
                </c:pt>
                <c:pt idx="35">
                  <c:v>WB</c:v>
                </c:pt>
              </c:strCache>
            </c:strRef>
          </c:cat>
          <c:val>
            <c:numRef>
              <c:f>'INS 3'!$C$4:$C$40</c:f>
              <c:numCache>
                <c:formatCode>General</c:formatCode>
                <c:ptCount val="36"/>
                <c:pt idx="0">
                  <c:v>7651</c:v>
                </c:pt>
                <c:pt idx="1">
                  <c:v>2066450</c:v>
                </c:pt>
                <c:pt idx="2">
                  <c:v>55155</c:v>
                </c:pt>
                <c:pt idx="3">
                  <c:v>610645</c:v>
                </c:pt>
                <c:pt idx="4">
                  <c:v>726098</c:v>
                </c:pt>
                <c:pt idx="5">
                  <c:v>65351</c:v>
                </c:pt>
                <c:pt idx="6">
                  <c:v>1006052</c:v>
                </c:pt>
                <c:pt idx="7">
                  <c:v>1439870</c:v>
                </c:pt>
                <c:pt idx="8">
                  <c:v>10681</c:v>
                </c:pt>
                <c:pt idx="9">
                  <c:v>178108</c:v>
                </c:pt>
                <c:pt idx="10">
                  <c:v>826577</c:v>
                </c:pt>
                <c:pt idx="11">
                  <c:v>224106</c:v>
                </c:pt>
                <c:pt idx="12">
                  <c:v>771252</c:v>
                </c:pt>
                <c:pt idx="13">
                  <c:v>348764</c:v>
                </c:pt>
                <c:pt idx="14">
                  <c:v>332249</c:v>
                </c:pt>
                <c:pt idx="15">
                  <c:v>2988333</c:v>
                </c:pt>
                <c:pt idx="16">
                  <c:v>4968657</c:v>
                </c:pt>
                <c:pt idx="17">
                  <c:v>20962</c:v>
                </c:pt>
                <c:pt idx="18">
                  <c:v>10365</c:v>
                </c:pt>
                <c:pt idx="19">
                  <c:v>6611078</c:v>
                </c:pt>
                <c:pt idx="20">
                  <c:v>83627</c:v>
                </c:pt>
                <c:pt idx="21">
                  <c:v>123731</c:v>
                </c:pt>
                <c:pt idx="22">
                  <c:v>792854</c:v>
                </c:pt>
                <c:pt idx="23">
                  <c:v>121359</c:v>
                </c:pt>
                <c:pt idx="24">
                  <c:v>31842</c:v>
                </c:pt>
                <c:pt idx="25">
                  <c:v>1041457</c:v>
                </c:pt>
                <c:pt idx="26">
                  <c:v>602401</c:v>
                </c:pt>
                <c:pt idx="27">
                  <c:v>128013</c:v>
                </c:pt>
                <c:pt idx="28">
                  <c:v>954429</c:v>
                </c:pt>
                <c:pt idx="29">
                  <c:v>31979</c:v>
                </c:pt>
                <c:pt idx="30">
                  <c:v>671463</c:v>
                </c:pt>
                <c:pt idx="31">
                  <c:v>2702623</c:v>
                </c:pt>
                <c:pt idx="32">
                  <c:v>84468</c:v>
                </c:pt>
                <c:pt idx="33">
                  <c:v>1710158</c:v>
                </c:pt>
                <c:pt idx="34">
                  <c:v>343896</c:v>
                </c:pt>
                <c:pt idx="35">
                  <c:v>1592908</c:v>
                </c:pt>
              </c:numCache>
            </c:numRef>
          </c:val>
          <c:extLst>
            <c:ext xmlns:c16="http://schemas.microsoft.com/office/drawing/2014/chart" uri="{C3380CC4-5D6E-409C-BE32-E72D297353CC}">
              <c16:uniqueId val="{00000001-5922-49C6-88CA-D4A097464CA4}"/>
            </c:ext>
          </c:extLst>
        </c:ser>
        <c:dLbls>
          <c:showLegendKey val="0"/>
          <c:showVal val="0"/>
          <c:showCatName val="0"/>
          <c:showSerName val="0"/>
          <c:showPercent val="0"/>
          <c:showBubbleSize val="0"/>
        </c:dLbls>
        <c:gapWidth val="150"/>
        <c:overlap val="100"/>
        <c:axId val="1246452783"/>
        <c:axId val="1246455279"/>
      </c:barChart>
      <c:catAx>
        <c:axId val="1246452783"/>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46455279"/>
        <c:crosses val="autoZero"/>
        <c:auto val="1"/>
        <c:lblAlgn val="ctr"/>
        <c:lblOffset val="100"/>
        <c:noMultiLvlLbl val="0"/>
      </c:catAx>
      <c:valAx>
        <c:axId val="1246455279"/>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4645278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'C:\Users\SHREE\Downloads\[district_table_new (1).xlsx]state map data'!$D$3:$D$38</cx:f>
        <cx:nf>'C:\Users\SHREE\Downloads\[district_table_new (1).xlsx]state map data'!$D$2</cx:nf>
        <cx:lvl ptCount="36" name="State ">
          <cx:pt idx="0">Andaman and Nicobar Islands</cx:pt>
          <cx:pt idx="1">Andhra Pradesh</cx:pt>
          <cx:pt idx="2">Arunachal Pradesh</cx:pt>
          <cx:pt idx="3">Assam</cx:pt>
          <cx:pt idx="4">Bihar</cx:pt>
          <cx:pt idx="5">Chandigarh</cx:pt>
          <cx:pt idx="6">Chhattisgarh</cx:pt>
          <cx:pt idx="7">Delhi</cx:pt>
          <cx:pt idx="8">Daman and Diu</cx:pt>
          <cx:pt idx="9">Goa</cx:pt>
          <cx:pt idx="10">Gujarat</cx:pt>
          <cx:pt idx="11">Haryana</cx:pt>
          <cx:pt idx="12">Himachal Pradesh</cx:pt>
          <cx:pt idx="13">Jammu and Kashmir</cx:pt>
          <cx:pt idx="14">Jharkhand</cx:pt>
          <cx:pt idx="15">Karnataka</cx:pt>
          <cx:pt idx="16">Kerala</cx:pt>
          <cx:pt idx="17">Ladakh</cx:pt>
          <cx:pt idx="18">Lakshadweep</cx:pt>
          <cx:pt idx="19">Maharashtra</cx:pt>
          <cx:pt idx="20">Meghalaya</cx:pt>
          <cx:pt idx="21">Manipur</cx:pt>
          <cx:pt idx="22">Madhya Pradesh</cx:pt>
          <cx:pt idx="23">Mizoram</cx:pt>
          <cx:pt idx="24">Nagaland</cx:pt>
          <cx:pt idx="25">Odisha</cx:pt>
          <cx:pt idx="26">Punjab</cx:pt>
          <cx:pt idx="27">Puducherry</cx:pt>
          <cx:pt idx="28">Rajasthan</cx:pt>
          <cx:pt idx="29">Sikkim</cx:pt>
          <cx:pt idx="30">Tamil Nadu</cx:pt>
          <cx:pt idx="31">Telangana</cx:pt>
          <cx:pt idx="32">Tripura</cx:pt>
          <cx:pt idx="33">Uttar Pradesh</cx:pt>
          <cx:pt idx="34">Uttarakhand</cx:pt>
          <cx:pt idx="35">West Bengal</cx:pt>
        </cx:lvl>
      </cx:strDim>
      <cx:numDim type="colorVal">
        <cx:f>'C:\Users\SHREE\Downloads\[district_table_new (1).xlsx]state map data'!$E$3:$E$38</cx:f>
        <cx:nf>'C:\Users\SHREE\Downloads\[district_table_new (1).xlsx]state map data'!$E$2</cx:nf>
        <cx:lvl ptCount="36" formatCode="General" name="Total Tested">
          <cx:pt idx="0">0</cx:pt>
          <cx:pt idx="1">9788047</cx:pt>
          <cx:pt idx="2">398545</cx:pt>
          <cx:pt idx="3">326318</cx:pt>
          <cx:pt idx="4">17107895</cx:pt>
          <cx:pt idx="5">792851</cx:pt>
          <cx:pt idx="6">338344</cx:pt>
          <cx:pt idx="7">29427753</cx:pt>
          <cx:pt idx="8">72410</cx:pt>
          <cx:pt idx="9">0</cx:pt>
          <cx:pt idx="10">10900176</cx:pt>
          <cx:pt idx="11">481328</cx:pt>
          <cx:pt idx="12">3948145</cx:pt>
          <cx:pt idx="13">233773</cx:pt>
          <cx:pt idx="14">139552</cx:pt>
          <cx:pt idx="15">9791334</cx:pt>
          <cx:pt idx="16">3875002</cx:pt>
          <cx:pt idx="17">110068</cx:pt>
          <cx:pt idx="18">263541</cx:pt>
          <cx:pt idx="19">8421643</cx:pt>
          <cx:pt idx="20">0</cx:pt>
          <cx:pt idx="21">13542</cx:pt>
          <cx:pt idx="22">3384824</cx:pt>
          <cx:pt idx="23">0</cx:pt>
          <cx:pt idx="24">116359</cx:pt>
          <cx:pt idx="25">2774807</cx:pt>
          <cx:pt idx="26">2938477</cx:pt>
          <cx:pt idx="27">567923</cx:pt>
          <cx:pt idx="28">5852578</cx:pt>
          <cx:pt idx="29">0</cx:pt>
          <cx:pt idx="30">0</cx:pt>
          <cx:pt idx="31">4413963</cx:pt>
          <cx:pt idx="32">607962</cx:pt>
          <cx:pt idx="33">23724581</cx:pt>
          <cx:pt idx="34">2127358</cx:pt>
          <cx:pt idx="35">0</cx:pt>
        </cx:lvl>
      </cx:numDim>
    </cx:data>
  </cx:chartData>
  <cx:chart>
    <cx:title pos="t" align="ctr" overlay="0">
      <cx:tx>
        <cx:txData>
          <cx:v>State Wise Tested Case</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State Wise Tested Case</a:t>
          </a:r>
        </a:p>
      </cx:txPr>
    </cx:title>
    <cx:plotArea>
      <cx:plotAreaRegion>
        <cx:series layoutId="regionMap" uniqueId="{85EF1790-0B96-45D9-A0DA-5CBC6F1F5388}">
          <cx:tx>
            <cx:txData>
              <cx:f>'C:\Users\SHREE\Downloads\[district_table_new (1).xlsx]state map data'!$E$2</cx:f>
              <cx:v>Total Tested</cx:v>
            </cx:txData>
          </cx:tx>
          <cx:dataLabels>
            <cx:visibility seriesName="0" categoryName="0" value="1"/>
          </cx:dataLabels>
          <cx:dataId val="0"/>
          <cx:layoutPr>
            <cx:geography cultureLanguage="en-US" cultureRegion="IN" attribution="Powered by Bing">
              <cx:geoCache provider="{E9337A44-BEBE-4D9F-B70C-5C5E7DAFC167}">
                <cx:binary>1HxZc904k+VfcfhhnoYqYiOIb7o6okDefdHVYnl5YVxLMriAO8Ht13fKklzSreu2akrf9IjhJSQS
ZBIHyDx5EuB/XPf/uta3++pdn+qs/td1//v7sGmKf/32W30d3qb7+iSNrqu8zr81J9d5+lv+7Vt0
ffvbTbXvokz9hm1Ef7sO91Vz27//z/+Au6nbfJ1f75soz87MbTWc39ZGN/V/c+7oqXf7mzTK/Khu
qui6Qb+//yO72af77N0+u3m3ja7zr2DzotbwY/3+3W3WRM1wORS3v79/1vD9u98Ob/8XU95psLYx
N9AW4RPHtm3s2vT9O51n6uH3Ap+4BGHHJba4Px6fud2n0O7/0rjvpu1vbqrbuoYX/v7/L2727O3g
2u37d9e5yZq7jlbQ57+/X2Q30f79u6jOvfsTXn73agu4Evrit+cQ/eUX0DsHlzxB8bArf3XqLyD6
tzqMHrvun8OF3ROHEiJs5w41ONAz1Dg/QYhR7jJ0D5rz+Oh71H5pzXF8HpodIOGv3xQSf9T1Pn3s
jldAwjkhjBJXIPfHBDmYP5gzYQtyf5o8Pvph/vzKmuNIPLzEARJ/XLwtJCqT7cGF6ne7an9zW4eP
XfMKqLgnhN91ODo6PwQ9YQzO8u//3l33+OgHVP6OZT9B6K+3OETr/J+i9dyjPfHmmJ8wQWBQMnTv
HvAz9yCcE2Rzwp1Hn37gHv74q+0/jzP/c69/4K7/vQ78IkqS6DX9BkDEbZvY+BGEZxC57gnlHAsq
8D2CBxD92pzjuDy2OxiLF6t/Ohb/n4IBrCOs9q/vNhA7AZfgcEaeTxguToTDAAtM75wFOI4Df/Fi
e46jcvg+B+j8sXtT6Gz2QIv3ddhUwMZ+7jj+JkEVJ5Rh2wUUjrk0fufSXEFtBMjdP/Pelb/QmOO4
PGt8AMpm/qZA8cJw3zRRrfbVa8ZZdIIdx6UCoPl+POehLj6xKQL+Yx+g8lJrjsPyvPUBLt7lm8JF
RjBZHofsKxAfduJwAbyfkaOAwGlbOA64ssdn3k+TX5pxHImHZgcQyPM3BcF6n9Th/qa7vS0eO+Wf
A4FgZnAH4rfrPgvsnMKUwMJxOXt82D0CL7TiOA7PGh+gsfbfFBpeCMpG9LpuitgnwKUgT3OPpgMQ
PLhrM8TZ95xBCNBAnsaQl5l0HJmnbQ+A8d5WBJnvq2GfvWJIx+IECRcJCjPhScoMaBBqY2pT996F
HVDfF9hxHIofDQ9wmL8td+X/UAP9yDwO1H/usLB9grDAFPB4DgcBZgUui/GHEH8wOV5sznFQDpof
QOO/Ld91eQuyrHrVSYL4CUwDhzvkYJaIExsiOQZh9v44EJZeZMpxSJ40PYDjcvamQsksf0VvBbkh
cQgmAh8V+u7iOsMOIILvU8SD8P4LW44j8b3RAQazP94UBqt9le2bffKaSNATjsAjUXo06bhLBYED
AwM+Lrm+yKLjeDxpeoDK6m2hMjMxpOjNK0YPqB8JzJHLjspZHIEgyUHtcg6ixwsMOQ7Fj4YHQMyW
b2p6zKP03ySBE3QiMGGQnR+fJfwEEwcj4vyEZf0Nw44j9NdXO4Bq/rZkreU+Tc33KuwKxK00esWs
nZATUB0FY/ZDvQ7qEU8ZMbvT6x2o9R0v591b9r/2afF/3r3AtuNwHb3JAWLLtyUTL0FaSe7SyVf0
c+TEYQ4QZfchuDzP7l0GQFJEoGB+zwIO3N2LLPoJPn++zCEqbyuPXN1We/2adMA+oSDLQ4ZynJg5
J9R2MaDykPsfKF+/Nuc4Ho/tDsBYva1q+MfbunknbyFp0a86SUCnR8zmUCd54sdcfiI4cGT6MHfE
AUd+oTHH8XjW+ACUj/JNkYL1/mafhK+HB4QXgWzk3pUT749nsMBqEQaKMQXF5Wgq+WtzjiPy2O4A
jPXbosqbWwVLFPbDK3osDFECxEhE+ONEeIaHuJOOOSjEtvMDrqdy5IssOg7Jk6YHqGzelt/a7LOo
MK9IwTAklYQ6kOIfTWAEOXGhrsJBJD6Oya/t+Qkijw0P8Xhb69u2e4ggr8u0nBPbQS5kL0c5MSzh
oY6LOAj398dBSf4lBh1H5M+WB5Bs39oUuQmHf8MiCQzJCoGeZ+yh69Ez78XdE+y6wiHkAbcDYXKz
f6lZx+E5bH8A0uZtJZU7c2NguXFVDa8X7qH06AqMHEyOZ/7iBIIL5lBhuT8Av6fh5WUmHQfnadsD
YHaf3xQH20RjXr3qQlFyQmyIHzZ5njJ+X2Ht2FjYD+TscL782pDjWPx4gwMgNl/eFBCnNxFU5x+H
6KvUuRgiNqXkbgXo3fHMfbkQVzBkL0AD7mfHQY7ya3OOo/HY7gCM0/M3BcaHpoHdB6+/XNe51yrR
w3LVg+Xsrg2qChTAoNh1j9jBFHmxVcehOWh+gNCHtxZQsnj/9fWmCyydcClGlN2tGHqSy3N2AoqK
iynU6r8fB/NkZ35lx3EwHtsdoLCT/3Se/HSx9N0bgvcVnB/PjvEJpMZQFycHo+7R0vvYecwx/b03
fOiwg00tu30CW4H22V/3texAjP0f39dyvo/3dQMa6+uNOOyAHEGh0goJ1/3xfOBBJgY6OQYGenTg
vcii48g8aXow/M7fVlXpcp9G+t12f2NeDxZglTZy7mSko6IF0H5qc1jNzg4SsZfZchyQp20PELl8
W/nxZXUnV7wmjSEnnEKxFRYkPJseIB5xijmU9R7I/4FffoEhP8Hi8Q0OgXiDDAbU1VfVKiCEQM3H
hqXQD4rdc4oP2wdgXhDCGcTQp6nWd+bxa2OOA/Ks8QEoH/7/LtQdxLiHjZtPA+mzK/7mXlaMYUse
Zgiq30cDiLhbyOO4UMY7GkB+ac1xOB6aPTP837wn9WDPzZNNqT+2+vqw9mbyfY/wi89+fz3YzHzQ
9GHgHuM5D6cWN7CPmBEBPOnH3uO7mzwb8kfLzPfIP2l/C6Ti9/d363K5C/EGIZheLsLgyzooWMEZ
SKaFDet5QSOH/5y7RdZZXjXh7+8JFMsJ7NaBhdeICZBrIR7Vufl+Ct+tycbIpQjyO1gFj37s3N7l
elB59qPfHn5+l5l0l0dZU//+nhK4U3F/3Z2pFrBiTl1Ya3T3++v9OWwLh8vQ/86wUciYepxVuMdT
lnJ0VdKwWIYmarcFTZx8QrGjvriaDUKaNgmntlWWq6Fvg0WuVDkdQs62TtaHfmohe5L1sb3QJE8n
thvEg4yxm3Kf4b6fCt7H0gq59kipC9kFpJZl3gyLFIKAjHKcXTiRtue47vhs7JxuBjMDrZHByUc2
WtYSiqajJHXceNrlZimUEIts7IgkUZZO0iyslmnUUlnkEfoskGjXPMI88unQCu1HSS+mbkyLWZIm
6TSznexj16kSeWWgkuuud8g2ylxqSTvghcRp45Ips1p82WRWft7nqUUl0UGGPCew88txrPvTpEiz
Ga9SPBtCepN2dbKtK0t/srImljnPKm9InVxLx3XMZexE/Y6ostmMI8Ur1hfDFrZ9hgtYNElmhRtH
MxQkbJnwcLg0CaxCWtWqDohHhzCMJn1SmFIijZttVlEjQ6yNzK0uWLGYF19pMrayDXHpRaVoJnFT
El/UdnWbx1nyEWVteh008TixaYE/DRqlVy7WTiS5TsOLUQvTeG6r0sY3RRaoacjdxJZFEYUNWN/U
g7SslPebhgXU8p0gDXcVY0kqlWjoVYv7rpGBjdhZl7vd6ej2/QdMW+FxbFUrGL/5Ph16jjxDqmZS
V701T+IAnxHeBspXkcHnbYH6raXzsZq0iSZnls7SSrqiLNSHtB5YJuuICssbnRruk2tVBn7IUDIR
aRnuGE6xh4oqCGVe5B2WI7ew8VqdFh6OXbYqO8FWFO6Gd1Vs53sT9wZNFFJx5JnaGS4zRbLZyEb7
UwgMaPQaRZPJUDh9IutUMD1pUQiPRzAawknQlficO3WwF7ZJXGkaxlZjGrHYd9LBiddW2fU7xpuu
lqMoUDQ1YxF7g3HQZhyKZuqKILrug7yY2FVZ5J6FiM6lrqrGyDa34kBGyRBYsxp2498GzBr2ZEiS
K94WxPVNGeNbGhKYYKFieelXfWgZ2TudDb2k0nL4mraZS3yd0MKVrsZ57vcto3PB0jaYYou7dOcU
Vpf4pnNHtTdJWF9kfcONJIWVprJhdYYnMQwZLQ2Pqm/dUOYLq4mQLZt0VJVfqoxn0rIDtkQDVzUM
TSHOW6dte8+qxrqWTdCHZ9RkzXklWIw85Bb9VW/Fah+WufmSpGO6RkVQnBlKs4muWrHK+jS/0UWd
WpKMISZe2rXQ6V3eoVWgo9SVTWy5Myp6pOTgCFNMdEzJGStMttFWmaVSEyvinsV6ciN67N5GgsZc
WkkTR9KCN9k5MTbrGNYwNVJVVt5Jigb6xaoG0ksrquh2jFJ7kiMnPuUJMj7uk/5LFGbtXJeKnGJi
kxlqGjIPYtx6Y6szzzUVm9SoVx/DOtC1N6A4nlCUjpWXBmHvN2VVe7xNe7NtwzpbFTrOIl+XQVlN
XXvAetG6ati2ZCxar7LsUsuy4nUxCXRj7xMxqKu0MgJGg+1u81GfjW2XeC0vbVn1lE1L2Acay45n
2Ue3a/gC+LbxjDH0mhVWthxzlE3G0uWS5my8JJGKJqyOXI+MeTLHkcV81NalX6gAT8qOVxOsebQJ
hQnmjurpZxLrrpeJZu2sUCPxidPT08FYehVaUb9px07JxI1HSdNinBChivMOxtu6xsbalqxzL8oh
4GtqanfKRDecEjOoCxXDlRLxTIRyjEU8Z6Qa5llYWrOy5dk8cnQxEzRIT8diJJMOY5R5aNRdASEk
zv2ysdhGlJXLfIJL8nmgQ5nI0GrKZdc3Zz3NzJIGLWIyq1kI88NQcglhut+gEdMvdtTlH0a7qCUX
TRLIvnTsj4OuUr2u+g4giPs8/KZjEGFnmObZKYuivpa0Q50lk0LlEzYOlZ9VTefZpOk3DOu4lSJD
1jRzOEUyajt+lvaEr3U1Or5TJ3yLq9E6D3RfN7JPWLrtBepOm7Ctz2onCm6iqrb8IBXqQxA2bIpK
G3dyLMLqFnh5FG4xb8e93VfOwpiSbZtktLG0k5x5WRw286qo1USB45BFbbJtXTftR1yreFrizt71
UaE+F0NnnwZBzRZxR8KJLcZ2Viak2NqGKCEVNLkgbZ5tQ7fpJ1mKhtGz4ZxkNVEXtGyiUGqa119w
6XaLQYR5Ko1NYc6pUiV7DPOtkpnA6nQsE4RkZaJ4XTJGPFU5ZFEFlW17lau6pe2mRLap3fnCss2s
GqNu4RRlem3pKlpESCXrtLDGM56GxbQZ7XhZO265VKopPwQdBNc6jMZlZKJiShC3dizIu5nlBvyy
jkW7C9uOzMd0sHxwQdEq37iWsw1tlC3q1qKTfqwNhL/Y4WsxYvX1qUb1jGRd58VQRSp8+ELOjx//
8zJP4c/3j7H8+cu7D+z8+dPm8cs8h1fdMeIfl/35QYA7Fvrj8y4HvPb+Mz0/Ib3/7ckXMmIHUZBJ
bSCJP2fFz3e0PqHDfza+p8R35QnYjWMzoMXche+/QEZ5T4lBJMd3n7NwOGy5Bcpwd+aBEsPaBmRj
BAsboKjBuIP+pMSwvQQ4rBAukAloyjn5O5QYKCZQ8iecmAMVZ6A/INglARvu4IFAzJ9yYzuI2wT+
9tPeMO2NTCNPmayaRGEFE9vkn8qhIv7AUL4Id6ga2GkfZgaIU6tWFq7OUdzGng5R/IEJc1aFHdkM
OCQ7avXeWFfF1nTdMqsb97RLUL7u+3xawCrnZYyLYJp034QjahmwEcEtQzJHRfZV26O7iqgrh1rj
Xe+4E1Ja9TrpIHL1tJ8GLL4KWT63nH0wtq6vTJ3Iahda8baMjJ5Qy/aCjIG7+jawOJSMux+qwHUm
pKgryZlVziJgPoFxGslH2IadDsAEHU/lzhlnbQB8vRxlEJDPRSTzKPxi+mBdavqRaqVnKK5DP8s2
Tl8SmQyo8Gxc5DJPepmR3u9wVPlh3a5d1FyFbj2torGXdbLAQzhKlmXtqhN4ghvm2aKMgHtWl60e
bvtY91KI3MNh8wHVnZ7XepaVKphFXfGBF9GiqDWZ8Sjwegzcg7d1LqO4aSSqiZA2T/Y6Lgs/7BGd
AEtcsXUVOK0HnC/0EGm2qg/DSZzl32L4ftSsqnydhbeYGzyBeFx5TBFn2rXQk8xYF25dXgY6c1dJ
kHrJMORrO3BCaU+KiJ7mJEhk7gwTM0Q+HoE025WY9VWup4pgLNMC/BjJ+UwRHntM0A95AxTaUM0n
OMnjyVAKjzAYaP2gJKhmo1QZ5jJxyNQIPeOahDKpy0qGgQJ2HoovVVUAU0z2Nm5H2dZu5hXgSsfR
8hEMoRjvSO3IlOpEZs0YSdv0i7hhuVRJ9MnQOPHbXDPJwyyHPhZqKlpcy8pu40lfZmJhUgfocL7Q
obCXPQ79BgV6Q3vsAcr9zq6zzM9bgubILpoJDvm6DfL2K8yPSyKSBeztrj6USRH6LI3yc674LkGC
LCFHkk46iUlZfKmhx8OSFR5EzGBfq7MyKi97bdQiNpdQbo6/4jzybKC5K7vctyqg55XSkUdigmcN
McmqqdOvZWCHkF2SYREEY+9p2liyHZvUj0IVTEtXO5ITq5u4SnUrPURnNR1hkCsentVj3XqQ9ASS
BGqcp2NSLK0h0lLzPpRBFnezOkd+KKCrW5xdZUImPEAyFPFE2U0xcdt8k8RznenriFR4imytPKdz
Wy/QRHaq+maqbgsLrdcCekhWLPd5EKVeBMqnl9jdJHPMPK8jCYG79pusoV4BeZxpm7mDTntXzw1S
Mxj6ErhGJa20viyBEsjC6eY8j5a5jroVhQHauFECz3A+66SKzgOg51UoyCRsdDTTJbXhBdNcGsPF
cqjzHRBP23P4CNwwKj61oTFeJMwnN2eh5M2ovzDcGRlQe5ZYQQZPsPvTOBAXIvuUOp00JIwvSVxT
yZ0xnts8qFYY95ZUzboGx8BzlMikrGZuZe1zYq16p592Q6clT1UsjUjXqcHLMSGncdRZXjOKRjYW
nxUia6RFEk8HQegNahhkn1dXYxxvMmcR8XzTYw1OsOHhzFKthEB/VTqmmqOo5kuHl6cWtdU61NEg
I6qLeRHMdB2wTSe683QI0mkNyAluToNuScC6WS/YtQhjdXpHaVtQXb7yqnRk3NmrkPbjnDghUM56
9EOXh1KhtFtAAnqe1wyv3N5cxLafcVRtC15C+s7TbVEI4ENxNoJfTgppjUGz0FW3JppeW129gE3c
H+JGfB4KjL0mdFY8ZFLrSsscxB34WMENMWEtQw4JjRvnnadQN8kDvI5N3cpOaO6P4UyzppzGXZvI
XgSxhNwmbgfq507pToNsXBZCX7uQWmdZ8aVq2xvIZDblpmDJtVGNLXGtA68MP9lkmY+EbJGbFX4n
Khcy5oZOOu3GMgGftXKLbpMRpVdNi+DN48b2DBprPzYAA6HU9TShMhtGvAhUcFW3aSkNGmDyqDad
ikYtqIqWxlFENnVw0zrjbdd3iRxiKpWt4eK8d2WYlKmE3HjRDi73WgdVPukyyERvRuZIYcJBumP3
rQm7RY/0VYLwOYHOn9VdrryY5x7ks1+pLvMJzxy452AWIiZekChLsjyIPWUPEBQc94MaIZ1w0hEC
gTkndWFJhMyVJZo5TkwvFY6k24hONk4STxPjXKalrpaB26+4VQqflyLy81Kdqai1t0OWNB6mUTHJ
wohuxphtbDeu5kHL2KKokpVGpQcfuOpvEhLHkrqFVxQ5vUJhBvKG6dVnyv0w3jZZu21ors+rzsll
5Yb9KtfjORosdctStHKHmPg4IA1IcM2yiihZmnKQurO6XdFEw1ypns+EiGsQ4Cx4ZRW3s5GP2isE
87GTsy29+weVAd0SgH/IPgW1G142tZm0LUR6K4FYwXEZzFvk7Nwy06s8yHNJWtwuiixzJ4hlek7j
bNK1WqyLMkq8smXOPEBd6SOm66vaSdE0LutwmucOnTtVaSaK2F/DAWWXfXhbCAsyiSp3tqy3Rxnq
kM6QWw5TldfSxS6IEyhJViD+2OuM2503dJ2Zg6MiKz6wuR2NzZT1abXKLbpLAiFWoyK37UinJiwz
LzatNbdzBN5pGPAGPh8yi0l+LlA0bnl1WqLGrLq6uDGQbi4hzHlBVO6ygOGpUMnXtPo82GN6kbce
xOtk41TqtIY0a561TTezU8crXSeRo842EDTUua0YaIKWNY2a1NkEFbN3jOnPJMz2SRnqmR2XxitA
YZmSXrgTlbQXsKnAOtX1MHjCjD6CceVZdmWWOLFvIN1DYz/P74KflxBLughVnzQzUlkt9EnOkMSx
+hThovIHSNoDo1w/4ZWYliHBk47y0c/NUM5qN+KglODaA3SsVT00ycwEOZqAtLDmJql8XBUgIIhh
XInQ/lpno5lR1+SrRihwZXHtxXbV+7BR0tomhOw6y82WQ5GqU+qsqxpnk8hpZwYes4YAppaOUtMI
xslE2HEvh8DxoCMlb/nX2LbWjTZn+ZCfZ+k41SrepC6/YjiDhPBr0is/osO8ccznNHY+AU1KwG1A
Ttj4Zd82E05vowSU5bosLwnKiNe5DvciQ5UcSVUs4OtN7g7TYUJrJ5ZZhyBvd7LYEzRFO2FhIH+t
Wqd5Sbw47S/KEche2QXBVgfuedXG+XlhcL3MaJhKW/doSlNK/cRK1CWBX7Go+8Bw/WXkbrcMaBDu
BBafHZvMeYzSM3fEepIFtfZxkwaTok1g6naWNUnT0syFFYECmrnuJGyDi5ZFzg4C+BLKBNu8s9vL
VqltBzxxXVW2OY2FaSdDDek2bynEgNKtZ25qCpAIoL+tlio/qTJr1+T6qyoH+5PI9DoA5WDTK1Zv
SitqNrk13pCkFJPeWD6sFCnPUvh63kT3INAAwyy9ElzjuSKMeXHi9lcBzAiZpT1aIkt/KDtzqYvW
gMBYeTgfzjGI4q1A4B8tHXtNW9+60N8+ZsPg10OUSVVgA9pNBbyd+8ZiXtF+SvuilCMQBssCLllY
dB21Ue9lSHwQILAD8Qu/YFVQycZm0gz257QtOn8Ih1qymIbAPtkVdtuLcaBAy3EFKSeKZG8HOzuy
t11TfAjEMOOMblA/JldJ72tbGz9VWbNyqw57Ae+BtmuIKxnQ6Fakeqt4vhcc+RCUbnncVBPT4lKG
Tr/J7HJajKnyB0rlWKkNjrpvQZGWXs/NlU77tevSRlaQICWM4mWUkes65IXXYjqLykJIqkoghmOZ
w3y1gPgh10+LnntkiD9ZVh3trgSL1Lp243BWwocOoYbRGg/3qJ2MReGArlI5fhjZshbusDBh6Ad1
RaEM4fgGj+7W6iS4r1BmIfqQDUU2xU67saN6U98FzADnG8Fz6EkCZFdBOtER/akJGpheLQaS1EFL
kPWiMj0nDUeyzoNPSW+A+zrraEgvE9QvNU8uMekugPmFs6CMPCgkTK2gAGIETC3puzVzzJcmIEAP
oAhTwPj/XMGIsLCVfXQS4XiQY8bnnYrOaBk1M5QnaN71fSGBwIMvGVtnpmlig5f3C9c166gXzczw
5pJ1VZ9KlDbJNI7yxBspT6cuOPelU9TlaVpBmkqtoPUyVVpenxu1G3K7g97B4HFA1VqlzspuIuKV
McNepnm7ybvyFCrYMs5rtawgZM1SLIAQKKc9TWm4K4vE8gwdu10Xpw3QoG9p1jurTAkkS4CYWZHr
E4SKcyhAFedQG/uawxpxD5SuUIpWhbIzofOxGMd5FQVmC2vIL0vs5qdaxKdxArMYRmC7znq6IGXH
1rQdOp/GJvdxivqpMRX4LtAP530fdJAAOBvd9taUozo7zVu2Qk36ldDGXJkZL2u0AZFimLZ9k8qx
ZZeVAxUobn3pOL7qawwnIKdI8uEqZuG+wMVEjPZdJYh+CoLUnSc2n9conXVOH3+KlcNl2ohwykez
6aAOuXbzWeOycTn2zTZQaTBzu3YGqn+0JiKThXKLSSKydpJVQJpp2W2TxFgeNl09z2ivvbaD7Jai
ql0ELlkESVv4oLg6HoRNu7wb6utcIeznWdCCt7D1AqdVPXVDSHcgOYx8cCX9pcXSz2FI9Ky0wk/R
3cgEJX8Fu/SN7DRKFrWdVxNt1fHSqkcq6wo7E1R247QIEyRtu7C+GlUsMUSQKwY7X/yk4+Yyq2Is
MR7mqdUPvo6rbhlDiltnkFFxZUEGHuBqhVS1jAOQLsoxGSQORyIRsZDXaxovhN36VqLDiyb+nA1O
C2UBqwXXx7euouWCuFkwRTHUIroIBGCrTJQsYl5t66RbuqRdxWORr7Om6zaxIrHXkVZaLBjWeW1A
emUtFCq6qjltnKJbIWZtEAt2qTNkW2fM3AvNwmoSRCaeFjzcR0yxXaZaDbVToT9WjkW9FOj9LBFE
T+qhc9YYQZ4L6tm+AAIvKVRvdv9F3Zc12YlzW/4iOgAJJF4PcDhjjs7BfiFslw1IDALEIP36Xqe+
2/e6TldmRudbvziiHC5IJO2tvdewk6h12gOoxr2Enj/Lw95JukX66WpIdQyQb7UbGLFZq82oFjQa
RBe3LhllQgiKBe1Ti6ug13sdivOgq8Ow5puoaoKvYdRmBQ5LKeu/Kc0gc6xtE9PldDM0Q3+o3Lre
8zn4vrhEnVZvYHEAWjhtWan3LMrCgkZPVem7W5oLvgk0emKx+NPL1CIsHaftv9Xzsq8i2+59GtB0
6EqQrLVz6IsRh9PzaJQOjQ02aN880YffjKjaLbincNcAykSgB2m1WHULF/xtO1cmE2biIGY9uh9c
dPhlDSikb0A4h6aZnxYDwq/YrhIQBrqWYRPMSJdBeasqJJ9FRXRb5I7FxVp4qYicc2OEd1oXww8D
LU5ivUB72qy7ysdKUur84iv6kk6DgGpZeFvoUSRNg6K0WuSyCUg9on3i3tHvljQMZXMA1tRsbY8m
Exy6uyksb26BRTzUwBcaGTXZ5El9yFvFEp1HbdK6dEyaIJ9RnZYuygWid4VXDWljfBqXdFgSr0OT
VunwuZGG7MYKqAAvQyy3aKPTAGimyGtnlxf1klEafnFJ0DwyxLQvUjXN5rGZBLAIy6pjye89RPWj
GQHwOREqSTK09+tSH/JaeTekAmo05k6RhKJ/AMpPDiXJ6W7kyzftr/qop4UoIIO8PuJ4Tbrxniu5
KZj57tVmBCa4ZLpk6M5k7II7APEugxsiIRtwkfxPQbXlIUjctijEyddKnJQQywZlSJEJPDdoASTk
vD9T0K0No/3jRNdYOkFxb+ilhfMfZ5fuK8cnr4U287YmuKqMlTchzWnCPHS661DwtDPjL+fyRWo+
jZ77IFgdZqCdp2NbTbemWmhW1uCLqhaV29w06TyUQ6wCV28CX7JMSEff8YjvGAiWfdAM3gY1kdlT
XqJAHgwQv2bAv63YcKrEcicckHcs71tQxcvjknf+Vns2acd+2+Zs3qBoocBEwe1KrNdSNGDOxPdc
Mnkq8vWH79KD7thxmNajDcS3ye77NfrZ1e2Uut38a51HkOLrKvbOoI9tXfMM0gaXohAear/cVDnF
J3MM869e7eTc0bZzE7CPbkImvcZ6EUfaLvdG4Nr1B+YDZmI+6uvpgUnN4zEHeiFote1IVaUNDbJZ
ufHlh6+ISdSiHq0/PhalONRFBEbecb97aKBxJItH3TQn31E8tqQCfBnmP8jg/DVPakpDwFhVLuts
NnvMzr8N1vzW0yMQY+3tIO/Wu7IcM2Z/qtGp0OxWwWZpt6oO3V3R6VtbypOQNESwF0k5B9nAmEiA
8nubcPxrDVH2RnPlJVVdhonne9sqBJma57PBnTJ8iTybBtH8w5Zuc2i+MeXcMaF209ou8aKHIEEr
5G6k42/dgTyuekCuQKMH1CP8OharjRfPLUDt53E3QUSDKYrblUd33ktbDM1JGCY3bkf2ztguWxnU
txPNj8Bg4nr6q1Q/VWSqfVjYG+n8nkKUNqFk8SpQvhMfTLBgL1W/OEcRqngkbZDg1d/B5EI/IAeA
W315nOjS4DL1nHS0s3emYrghFOyiqMc7ofQC/hLIO3rcPq0a3AO4Vsp72YbrphEqFuhCjmVjaCxG
Z0xGZsyhv/whVLH3a3TIfABJiS51LgU9MtqhF/cSvw+6Uxm9BND3HBsM7UZfrL7louwPoC1xPXP/
r2juSDrMeXUcojnjI7lfZ4JwRWk2AVrBb6zwNovic0qBuPQQtSQet8O2MiSPGQRKuF6XY2j1Lxui
MVj8p8itv0/KHDDO6pR3oY2hgd+hTyKb3phzGZpvedDftn4zbtxyjxLwRhP+bD3xOK9ijcXAzuu0
fDd9nYmVv4aU3ZXrtrbTnVI/ZX4p0tp6YwjJtwsOj1TunmGl+8DX4KLdn0EjRlD/S7TLa2y0Nd7G
60ug7AL5owA4unToJ2eOw4HDW3rsR6Nmhk6xDhMzgWBHXtrTjgHqZ8pPZVf9rpzuVc7gU9jO0OfJ
YXiYf1/bFcKZCVm6LyigfjyQdsVjZNiX0JcnrtVr4clvnPR062rx1Ef8thQ8LpV/bwv+xSHo0o89
XX7ogL80S/c62LWMdYtKTCK/+ClZOTDoYTpRZPgb4Iejp3jSLkgHRQw8Kk9dB8IPET7xFuySDoxO
S+UlfJohGCHt7bw47dbyeThyj8tN5CpvM3FnuXEHIIKdRl9a1GO0DWp/BLbH+d4swwnQ+/pliB4l
rZ2NX9D8pvO6V1IH/gsougJowPizCxq6lfXyVwHN0tap5PdRtd9hq5X3XzVB9S/6Pt+IYglvhqmO
l9D/7nq8w8LtvLFqv0yR3DRThT0oF5stJYKGRw7EB8iqh7pfDc4SigVnUn95uiO7SLpD6nm9SFld
TYlTo5WJQG3HMyFP3TC9jHXzbYWaJG5XJTek/eUolGl6BBdUScCVzFHDpgB8tlt1VcR/P5SI3sZG
zP1NPUHxACHCLfRauNWM8ZKWAMDMJUGX4fipBjW5s121Gwvrn0B4ZoPT0CN1B4dtlvXSBcgmtbiZ
wSc1pwJgLNXgToDsYDnMzVChzZwn51QFQ4VLuQERpmd+LPvnJmrTpp7SoLLu3hLnRknvvg3K4mwG
cwIrIs6r6VK0a162jOBYgi7cmsDwYz8GJ2iBws1UsuUeg2Vu6t4PsjX3vAQo/rO/OOI+METHTKqb
EJ3SMQqdcdcPLvg9LeNq1W2SC7pt+whXDCrQnYf9xiebKSnDtohzGoyokCeyx7nMKCiWHZjan3rt
krG9MFx1A3gV0H0cNaOH9M+2K1G7Xi/eaycELgU3eoBeEvQhRE83yzg9DRBLHpZp9TNX98CmlHvG
xSseo478VZM5Siya6rhyp+ellOVz4rJaxQ00HrEqJOrHiudZKy8tm4u8Hub8d5QzYHjoRMc5t39J
ia54kLHHOvM0aNR1spolGh6nzkiPT+xogJK9AQWak9nDVdvVaWP1AeDUuFlFMeyweFtl+kdA+fmd
b4MIcMJBQQ93C/lDcXAOYwOZI4cULC1FadOFD5laN0GNjqGe5b0/L/wgXTRoUIwipJn72xZdl4Yd
yIKorm4nPsg70IzPPZm80xCRYTMr7/eoCnMMKg8ojJgOGpRVhuHxzyCemlN3mgZVf3WV+1SzKTVD
QF9Y7j8rNoYpYHe1V92E9qpX00GC/E/RKqZy6U60EBZiM3Vy1j0zFchj0ezmYXroSs+exzF4GsPe
27rAR3PgyWeuoIdq6Y/VN90hqpb6zsqDrHJyN03iBhAiOUBIuMR1aEAvjDRKxihw01BI4CeezwHk
925MVP+bd+uvtqFe6pHSPs4zf/Ei9tz5wt45BwhVwfNA8pGQ/qlR7mahJ85Q42tDm121NghSZPkk
0MH3gqATWVX9ew1bVErlvOknSEs6on8XkwMysuVt1tRukFSex2KDThCwWr9dIhHF4G2Sqm0fwpYV
WQB2ZGPjnjRA/nGtZYWtQSBNbTz3ZEyUBo/o+OiMO2D0kIv9kuEcpOA8uQQnHlYkgQR0iBfTLZte
Qc+S6zxzTTOdgId0AEXUup2nYSu9oN9Nut/ktQtEvLkUyP5fuofYD6q0KbFBW20XP0IeD0ApDQFv
twE2fOMrloPemn9BUpdGFa9Su0T7WkRs77BzSzsd22LxUqCUO01uidNEO7c344N1WprVerLHytna
+leNuH8k4iUoaBBHIz9UQd5kEB7WGy8nu0HUw2Y1Etq4ed3bblaxWcXLUJcmcYBlpwEP663j934y
5sO6IaCmK6foszAiS9a4AKyMbwKAF0O+azy32tilSGfLhkNwgSQxMukI8AHUmC4fPIm2PWA2TzSa
5I2i0Y+pwr3jAYbqSVekQ+iGaMvcMramyDc5gjZSrZuF0v62F20DpH1odgsf2QrF8xpgpYZFO2kY
bXo4cl9IExxQyf1U82IBjgKuWkP1UkTtelpANy0ekKK2LJenms/n1G168jhiFtcBwoY1Vp05Voai
2tPukLGpZ0+iDi6yx42YKjAg7mNRgH5qrHuGWPmbo9VzawVNpwm6Behelzgi47TtY6jSwPQRA/VA
6x/1Wj+JUdeZBfQNTcGWD5Ufr8abY+j5vndb44fQbVIGaBB6jYhXVbzUzXxWtU6g7/wxWYRwjv5k
LZs20UU+J1KyLZS/fuxECnRkJw68G5p4YMNjYAKUDRiMvBm86JUvKM7Kvnm6nP1NjbFzCV2g2uA/
SAsmDyLkcRMW5lG55EfUyJT4U4eKTMzJqvV9t44slnSG8i+vfzKjRCpHqLCr/JlysdwXoj+HHYIg
KLApIwTOkQUoqNzbv8OsRtmPH3rcl8o1CWWo56N6FdtOkkwWhJ6b2V12y5A3+9oAHF6ffeibAXjY
Nh4lsMB5gAi5P9L/dD14+8jowzLMJpETNH6B+t1YwGzrUqrNStwOQlHzEkhX4DgsU2LUjFRuI1RL
Vd2mAEyPxZzzs+xewc372TiXv0xbsHR1NJKGAWEj3CyvTYhictn1dszPfH6tTMAyrwnIJp9RcEBo
HJ3kDDrWBWxecqQSreZ2Kw00D6TID05Bv0P51oMVouIINsiPoXxjuyL0yq3TIj0T6GvTDjD+MZgH
eXbGtUrnWcwvTHlZZ/u4rGr/FQWNu+17tAxGEe/Vidy7cQFh1UCDnOjJGR/Hxt/is3/kJY4LBQhw
S9cVlwU5AC6cvvg6uqlp6YDxWIusZu1jZ8h4iKSgSQ19KYAUZm9R6d6MtIoyV4rqqFDRR/m4PpZO
Uya8Kw8hJNBn1YhkHIS+05A39bIq9kANX/G/40LRa5AWIY7/MkEoNY1TQinLDwPrp7NFfpG+u4DC
J25qRIEOtUM9Gdr1/PcfVIop5hwYnply9JNYzAgpy1Q+Pw0cEmx3LMFrL6iSlAkzgjSA3whh703u
Prly7BJ3UW3WF0jxDL1G31TkOPrqxxzk1aGUEHACeMz0TNl5ausi660G7DkVy2atdeZaujyMLQDR
BXzY6N6gEyhRYyPL9zqpc+mdiFQPURnac1D4TYwqZEo8vept7pJfnM3ibBAnzCC1e+0liRRLUutA
nSDwT0PPq85d35wrhZq0ttaH+H9aM0Dda9JG88Gjg5e2lrp3tJv6feOijKtWkdZRU/3qnOh5BpJ6
CoqySMbe77LJDjBb1Pww6kLv1yq6h2abZopo1LZBb9K+A625+EuzY3OjY4ULfrY+ubVzmenQVvgb
6u7mnrH9fAGe8hlahUYW/M5h42+oEfykAliS8IHzZHQGklIUOGm9NCbpJEgQufYDpMSQZlVC3euo
BSbWjAchR5oS4RYJG4oO0uYsrILqdhE+yu+paON6nqpbp5rmHTb7RbgjJHWXP6pi2PeajjtOnDjU
bAYW6haXkwlVSX+C32Lc1VAxbcsFCoHSPzdU1N/yfTF0awyXC09hDgB5FaDoIbrbtTnADynkNxSz
cidNPW/4RQcj0EewtQhx99h1O4CmDVXl7iFjBoXbS3nIC13GwaCwtOy1hpSqgPrpi64QJitkHUVe
/DD92ZfRExQnEii78M5AOdnOiYY5FYO6r3nJbtc1oHdTM9JsjMJkqPV34J7juW1JlUxF/8tv3Aak
1hIlsoIOBTlEnSdcP7eDbBNgieIUchtt6nC06ODlsA9XjtKE5ejpBEucyGG7PA/b2Nf58MIQ2NAn
1k2mtLsNSGGfukkcQ9eRu9UFbVA15s7P3WrX9x1IWqmhG+gHB1U+NXFYTedh8inw8PqhrFAtj944
b/umTLswMCmZUGKOHlA0WAuAm1gPHLZjz7VpgHG1lieOn8u0ZiC+ZzXmB94XzTPtEgHtiaJihChr
ojG6UpBTFj+NjqqDO65QQxHsXhMwlQJ2rLcuzD53bIbgodLz2ZLywQEzvy+qZjPWjt1Vc/cA5X9z
qEb7anpVZ4ZMIvOb+iuQ8zaJeN5mfmDbsw8AW3sL7B1zZ7LBVU2ibAm6se8GGFGsgUsnf4DWUR8H
M6Y91FvoMN1T7w6QDJSwA9n+d3Cvc5vfiTK4E0N46XGG4Qudlp9tNe8toL+wa5MiWMcYSbTYTp36
7aAo137wQqBz2pWigWCo1JC1Oc/YYfRhJWRLhPtZs0Ab0Dj5C/q4c88ndsgBBkvw0tux8k3M82Df
g4w0bZdvQia63USH8+B15W3PgrMweYumxbJ0fKBVuJWdSsZyvMnr0IfRJe8hPDFQd9EwdqaB77Xc
1Vp0Gz3/WKIGWCfuTzsKLAdIz7KeEwoSMuYeJFwjH1EcQsE3BPbkuvAiILsD16y9JR76wkuipfV3
0Qh5qRPhMsjltPGsPYt2HTY+uunbUAIQ8pYt9N+HxmOv1LgsqTrdpmqqf/sRKgcnhzTT8Ys7advq
FEaokipIb+2mbu1FW0QfSiMy0ppypxy9nWcFRRprnh1ZboStfrbW646O2fQL7oHS8nEXOOVOLLmX
LIH4Yuqpi2sDWH/MVxSd6/dICwgn6+VUg8Wam3zjd2MWKqgZmslpNz0muWzmueo2wjiwoE3HCoot
hNexKyBG76m396buORooeqW/qK7kto/It5UM2xUNTIoMzLY44qVLtg2doQ7ls9gOmG8Vy34N4gli
zLJakwkbnECcgvKWAvcPJH4qoGO1GYbjIKK/CMDti77gl7swZ1uY+SWonCEBjd8DCB6rGBLIGcLg
st84wvsd2OBgbeDGXrPyJHDDJU0niqU3NS4QfyL2wM1N7wkah6SaIPXDdo4oqtQMDka2d4s/Qiuy
Xaa+g/kIGjequyQPpqc+F+QYNfpH1zUJOPMtC7oHFGdhrEzVnMFhojK26GFVrdKi5CcBv9hZBsCU
3SrY1XUEqCTq57juLwu/QJMWjCgpwU3UaLTBHlrGwHToHkwDVMo9rBm2MxpOF7Yt5vCBVN/mOafH
aUGVX4OilMu0pHUeGBTtXr4pZmh0o0FCHxGxuzokGGvbie9MQk9DdPAyieG7J/Otywr/Rpghf5xs
BGkX654LYAdtKHZROczHXLs/yUVp6VVB/5XnuPGmDHVN+zrAGpFI+MJudB3tOHqABG7QdVfOHJQ4
0TqV2ODEK+ujnMWajcEcAG4HkAIQH86JFS0BHaCTXNwSaHsRNsCPZ3NfjtqmkJ/5yd//6eehuSe9
C4gobxyo1MCv8BbOM0jzH8coKyc+/xUC+sMvBODw4PgPqxscHQ5qmRr9yJgGSDwcK9V7R09FD4uE
6TEclibNYdhMiQs9rHJR0QBAD/pOfidoMlyaECeYfwdBtcE1iv7fZh3EtrA98mHXiTxPc1WffHdu
dxDKb3g+DDtlUFSr7qawUR4XwAfjSYWHwHO6dNFgXJy2SBkkCgA2cL00wdNsIR7z0M864++qG6Dm
UGefkP1Sef6XHIDdAUJpJPu1VU9T4UAP1vNjAF8adBGiuQ1aaLKNVWnvcr4zMnT2OYHEiIdhujAo
qjA4jm/LyZ5WH9pXW3fLF69hMi5M6+9NO0FUQy02xvTOsfSUThzAKjHJgf06KOI2Ath6ppubUrj0
+Pcf0FS2WdnPjxVlSAsjP6PlJUdeX9AiA+b0/92G8qbH5E+Lyf+nZpWff/7i5P8zkuBv+7X3rnn7
H9b4//73/3GmRAzOFBi1A+rBUeLSEHMp/uNMCTER0CWX34RFXYIxCQQD5/7LmULY/3IZ9yjsY8C2
CbT7/23Whvc7dCnBzE0fEnbMVfD/X5wpeM4ftpT/WLXhbqH4XUJ/2lFwludwrFeW6gCiyY21iJXS
D1dMF/lvt85/2Zb+9IL/mxP88viLG+bn/zjBBXOkWdaWpcOI5uUwXmxvG+YOI0LXrtGm9ZZ8iLUH
zXX8/hv/6bP5nw+6fOgfb4ygs+eTzMO0GWZP3Po1YKUYntaLQKoO2LB//zVvrRuOxZ+vGYH0iKVo
w7REkw4sqLIc3mnrdxgu95mFg1npz+ezqHeViEyYTp6iZ6g7GX/QTuuZk+G6XTOHgalClunVw/sv
fOuDcAb/fKHiLvijywshwWXroSunfIop9CRV+v4LLifqeijA5Si4/3wBr+zi6okEKa9NJ57yqiR6
hqpE5kEykJ6bcEPHoF4f33+dd3nuv7zvMgbmHx/EmlEGMHinU1HMkEr7PCMNQJrZRLXzFZjXKi59
zOpvJsOcE5SynNSxU3C/wZzT9/bwjS++zDX88yeoC4g/6mAJAKz7QUyG7ncJ1rl35zpZ1uL8/kve
2DdyNWuhQ7Au3OggNWZkr8UwsNQQt969//S3PuEqPeBaqcKRwIUswcL/cruxO40jZRvIOaAmp7o1
2/df9OZ2XWUKTBwIVF8GIMsKmO3zNXz2Aw2zQxg1sY18BZ3dVCR1OM0YorA8ST0n77/5rQW8/P0f
CQO1tVDwxQSphsrVpoM3iCJR+PXRxSdfcJUq/LXwuKlFmAIXgOdMSglSYIVzKf/kC65yhY/Sv+1g
N8jazrAQQl5unUd2Mat8kFPfyOKX++nPJRq5O7lgBxFALKfZguEN9cYBsmNA60PS6yxriZ4ROoPP
7chVpog6ULaTb/Ksc7httsvgqRmdStPN2fsveOOO8K9SA6FdzhcFS5DWk693LdphN7WtV6/w2+ll
/SB43nrNVfz33dznZG14hnbNfpGDQQ+s9HA3CnTDn/uSq+hf5Mq9xQ2izHcAwVJIBOQxWjguCxlw
uX5uQ/yrLFDyQknOFM+Gmpq9AwLhFlI1uIre/4g3IvAyxebP49XllXGxQiGUu72/biD1p19Di07i
/ce/tQ1XAT7NrMOQ7DDM5hrbsMplhMjOQH1ReZP65AqRf37CVKHlr43ACIlxllVaGw7D2ugayI8+
9xFXMS4jJ+ij9bIF/UAuxoxJuGnF1aQPEq6W/pNrdRXpzAe+7jlrmIGusWc/sv3NaCJYjOeg/lxJ
6F9FdxPNQDqmAsFHvWZKgiJc1D108I48kt7CD6qdMmL3mEZEws8Va95VvDM4qiMXxu9sHrBNWRkY
TyftWjvkg0h/45r0riJ9rUwfaojYMij1Cdt0/hRCy4U5FwAOGn/mIODoUH3wsjey8cWs/me4mEIU
brPgrGHoimJbd5ocwEO+P89JV7DKu5EAn92LH9pbv75/+i4L9S+1lHeVAOq1yFlnlxw+ML+Ey6Sg
dvw5+rZUqWPhurqXwgc3ASC31CcXVnP/1VD8vtn791//RoLwrhIEfD8of2EWzRrmQNFBax9SHKY+
uD7fKj28qwQRzHqF5L+PMuLiY8D+g1QA9ClqkxWjmYoXmE1ASFDL2+BmRQd3gWk5F69cYuLABwH+
1jdeZRDeCkAUSwUuhOUjiUMb/VLruvQfJKi3TuhV/qgHEnpgxllGSbVkhVlEOvC6fXB4Z7O1yacP
+pa3PuMqgUzeEHIhCpoVrhXfBO+du3yuiw/S01tPv8odPSla4TiAyIN6cUU8ebyxm6kCEv652HKv
MsVY9Sbw14Fn2iw5BHRM+/5zrwisZBDpqmbj21AVP1VjR/+DnXnjeroeCAEvao1zNIRZyKF9xICp
yFMbK0G1zAap8YPj9dZbrpKGpVb2U4jmoCxqmYYa3GirwHkDXvpk2eZeJYkwh+hN9KvNRtiAMx9O
vqRWAdt+Kge4VzkAswpLZ8UFkQkfKhpfeyIBFu9/7mC5VykAXVTHvQqh4I/QS7vlRVFLhw92+I1T
616FthdCh7TWhc0qhrEzy9z6JJkBz39Unr/1/KvYLsWkFRmMzRwI8vaOSyDw7kBnfm7hryKaqDlQ
WuLpOof2nza4zYyLuUbvP/2t5OtehTRv4UXDxCkgrvIi3px2xFnPTVO80kg+rtzJHBlumVpjv2H7
99/57xcokLN/XqCwjg7ukmM8oa/EV9cBQVpMKyzPFAbD3BZ9HOn6g1f9e9iF0VVhAAtwaa3nLNni
BL/Q3sp5S7UE4a8XFn6whP++/eFlnuOf9QCZ2dwKmS8ZQYA/RBoDPzzayQ86jMtP+n9f/fj9vf98
um6R/BaLsYke7XsMhrHfHClPC9hReEzy17HDuEBMCfjgsL21NZd1/KMZh0UN/lkr4L4PAmfTDSRI
oFTdYUZhk+Td4G/UWn/wYW8t2+Xv/3gVbvxcStAhWQ/awANrCEchK1dZJu+fsre2/irqA+iLpWOB
P+F3kSioIEOoq5uuPkatbD+4rd76hKvAB3DrzN4k9HaAHmR8zDHaqjgpyER+fe4TrkJfetXcF7O/
ptD6WfCS9gtjcKbWOeTT77/hrS+4iv5AOJJyns9pj5FGULFAW9RH0fTB0/+96MEklH9uMVGC+rCA
zalqna/FCqnHPEa3Cn4/rQLxqez+96TVP8+RVHaAHRf6n78/gYJ3gfgj/OgT3lggfh3cAc8nXsLT
Gy0RRmtcnj5+foGught6RoW5gng6pGLQrChzV6jwZuKgxsMQ7qFPbTK/CuqSBrxzQcmlK/V/dQQD
HzDs035y+S8L90cYy7WpeVXg4XzkkK7T0qSQ65eYV/8ehPtGPuJXQbxqIF61gSR49YcdjQZ4cig0
HdRuZ0VfRubKD9borRf5//wMjKLz2464EzRIAfTx7o2Q/V2wih8lIbsQzPX73/PGdQsnwz/fM9pB
q65cMD2j8rYkhw1dRjun7uNQOrticDFSgN5j4GiCcR6f/LSrGMckz4EYjE/E8ACD+kFkXNAcrpXq
OzQkjyxaP1Uhhuwq2vsxWjH+cppSEWLyYyhgxJwGjLl6f+XeSOfs6iZnRDhFhVkuaUedcFs4IQh8
O7Jb5ML6g8P2Rqxfj03GHEm/pSzCnC1vwNgSxzYSE+Lgw2bJ+9/wxiFjV+Huw7+HwQ/FnAXSQBQ4
BOFWNRx7Qa13mSkWwHnKm+z9l731NVdR71VwQXdrM2UF5lgcMD/GS0YpTPr+09/ajquwn4ZckcIE
EyRZ5NvorMd1bKpNy50Pluqt518H/mhEY4yjs6p0bpB1v2KI1z3mMt+//+O/cTOxq3CPqqphXst0
Buqz2ZQLXH9zVz5gXOtF3Uo+eWavgh3aaGeI+IQZmFVwhl0G4gZ/hit8fXn/K95apKvIBpO9qBE1
eurDDQTJ0iPkUy/+/+bsTJojxbUo/IuIACQxbHMi00N6Kpdd3hDlKhuJUYhBgl//TvbbuGmTROSu
w9GFEkn3SkjnfocV/zdm+b/hzP3/N5lfL4/nktXpxvxrbg8ERO/YIgwRjUc7IgZXxVkM5QxEVPkW
BSAiAhwMIGvVgt0lxmRDO1Us9N3MCHmTeO8T1vEMT45ybA+Pw5BD3QiQ4N4CRWong7xb+EKYa+cU
q1/Wrw7qZTuPK3ByRHoHWX6/oi7eVbreyqvDz/MDNdfI6e9fGokDUfu9gEBI91KuHDXeFQUEaL4r
71H9c9lK7J1myZdGwhL1UYA8txHkeB9ex8QVEo5/f/4NZqaaN4l3lJ20qlWQgiW9PjpNckfG/lp2
5vGyx0/CfaRVmMY86yJbgS2J8hKguKu3vA4u/PmTeKeaGi0Ino+yxfsMdAedVleOSxdWjrnxnQR6
BfBQAuk++Oye9dDbqEfrAoMvzQr0BZuUCyExs3x4k3AHtET6I9gs2C32120ByFpfPcfA3yR1fezc
emGPMjPUbBL1Fscnh6rQV1mHDV08bl3S7ECG354f6pl1iU0Cm0oNIjcuObbV2O/B9bmmbGEU5n74
JJTlgNKnSuLjlTjtQTbVvsB2YaTdQjqc++GTIBZ5a3jX4Ye71ZMtcYUcflzWI6f3+RK4wMsoOWYY
V6cKfrtxfYRo/bIvVDYJ267uMwOCCHgITer8GIfWjdIOFWrnf/jMhGSTqA0gtErtHMgfJ77LQHyr
2vw6cGXk2/aD27iXTXs2id3EbRNLUhtVWnX4MDoOyGreb2jogakCikZa+YUTcxLEmPV1ndvYE7AR
KHLc9qEQq/f1Qnb+53rom4McNoneoOn9lrLe2ppdEJkDf0XdD76IkzcwI4Y7kHi2lbXJH9RzDI7o
wuI2ExF0Eso84TWt+dBCmpjctrZ4Y0kDFqUVv5+fAHPPn8Syxj3iMICTtnW43AvccWxiK30UPBgW
xn6ugUlIq66zcb2KBmBVco+S0nfINm6BC7lsWfiP+o6ywa6DsNmqgtwbN3vP3fy28dnC42cyxlR9
52jhE2KcNgo1oUdQGlE0TY23EH0ziw6dxDZvKDjKgBdvydi1kKN37/5YrcPSenYEaS4cgEmIG9Rf
aIDA2shHERZKZDNonTYsUGO+kXXVLO325sZ5EuNSFzTG7VgbJVT+tnT/oln1asf5wnZ/7vGT0EZ1
vw1IPbqqpAK3Iqcl2cqxHSfd2C6MxlwTk/BWvPdx+m/wReHyGzX6b4Df3sZl8Hw+0mam0lRNlxag
qoMX3kRDTW5VaoktgOEiOv/wmd8+Fcp1iYK+FeXhkWAos7TVIUCRXq7HBR3e3G+fBjGzAOxDkVfk
umC5uYq8weejvmyCksmqPIDEjoOnFlSBob/mOZi3urpDpcZCCM8E2T84+S9rM+wVUiiGLRVlOn7k
gXeVp/aPCj8f/kL1uD3f/3ONTCK5Yhq1fBSNAKADsm0oUeOW/PKq4q9VZrvzbZwE099dJJzcQr/u
MjrpNhl3tIo8p4qKBuJf5rgDrD3YX6KdG9SUh5sy4aAJ2Sg94FxuhC2fKGw3ogIFYAvL4NxUmwS6
tggyLgxDAIFw75qWPVoUvg4h+Xn+LecePwn0VpOGS/ARotgiUeKyWyPlwS6Wju9mNjxkEuSo/c28
NKcq0q3Y+q4h6z5uHhKiupUbiNuGqYVsMhMyU4WcGClgkSZropBLFFAPxyK4cJfsTtdsS7k5dCsq
Qs0vGLTK99Lb2gN3ArWWOCC8aBzcScizrDQl3EvQUUN7byHJAgj8Ysnsx/nHz3XPKZC+RKWBEDb3
cPaAjNI3+2Kw2zV0qmSh82cm0VQPl7icYS/jKrAtnRcNAKYLDga15MIcnfvxp79/+fHcoHpX2aBc
MVdQfXIICNt1givkbOH3n3rhm52mO4l0ypMk6IJcRaOxHkTh/shreW/KKjJAh50fgLkumoRxjpon
nAigiSbuUYaY3Fad2bdi6WJt7vGTMM4D0NzrflCRIv4fuw+w5w/c9sFJtFhYk+ZamEQywFXANIKi
E3UagNo6d64TlIUCQxUufHnNNDDVvBUmRl17w/EKFDQS4rl3MbfvuAr/XjQCU8lbC6+4joYYASTU
635wrzNeRkHsXjaHpiK3UCc5AIGJAiNH/ITa/LFW8snrkztZL91LzEzTqagNl/zKxp5bRTbuAlmG
QimnvjFBcaNVsL2sk06D8yXUcOzaxp6G/wkchl488EfB2Y3yrH697PGTSI4NReW7TLGkoq9WYQ0o
QMKCBOCJ5rI8+s9i/uUFWrClrLQKa8BAzbMx44NyswfUzz6ff4HTD/0mUziTMLZtfByWALpGAZw0
UBCbwjfRMlXxdP7x/zznu+dP4jgFjn3sU5DLs1o+j35xr8BxFFbzDoMbDYqh9yx82PmVNWGrNINL
HU5snBVKPy98v0mU9ymDpSHQadEYKvgINvTY62RJEjzTeVOtGsp/YalhqjpK2MhbeGuQupIfQdhn
C+dZcw1MVmoKInKIW/Ma+I6mlZHj1DWsg2IKTMP58ZlrYLJKD1kHglQBHjRjCcgLmfFlBwMPX6uF
zflMiE8laU4BiKUOLRmlsf6Lk8sb47XNGnXFQMfZcnf+LU7B/M0kmyrTfN+YwO5tGZFMPTPAVla2
B7gSwXf9wmvMtXDqv69RmEO7CSIjDrZAwoUrgRmuYDWX/c4GUy4pMebamCzaRijU3hp0VcVP9fYg
+sgMJbu5c5ncxp6EOrBpurD8TkaqDOR+aOxmp/OKL6x2czNpEug96ckg4eCHgWbji13FyR41lUDo
nR/iucdP4pggyzJ3wBCHZVw3O78LCDjz4EIufUV+P1HhUvbvEcbtaFaVspdR4JcpyBttpFTwXJXl
b4CvLttXwgD43434WeFCpq4wjWj7JJLmgbfjSxg00SWdxKY6tCQegIjPwdaC8+JbWWlYGVG6dJX5
/QiwqQytLgY/sLpComrAUm+W57iHLiv6i6YPC09B8SXAZNvyFFZuVRTb8BrA0QzAJyjWvqxfJtGr
BvBxJYjQUVDBPSwp2SErF0Vspwny3+SDqrR//3KAVyDPDEDWSdNBWM+JD8YJCsQrFZNHz+6IurY4
gDTrLvaD4b7xYUJ8qOHlJAE07Vhw6Go3c7I1DWM9RKjzIXqj9QAGgQk8IJPAq4BDkJ21ZXoodAym
eQLgdgok9wkuApw3bl5DAueAN7vNMvEUxhWDvRRr/GAjYHw57DScKMUWSKem/GV8SuP7lnpW+m4n
Xtb9zQHtxkle1tbF0cMRAXwdReoP4FC1pd5qCZjjRoIDxh5DU7gDJL8nb1P4dQzdHsewY7LXYQ9u
QOFLzz7oMk7DQ+WTMH7sjOHONcAsdoxDhg5I9QuHc5LICkM7/HJSRRbuvleVLnEcOVQX7bdgz/3v
4YSicsD2EP6kuZe+gS9wFzrJVeyL1/NT8fskz8JJHutxhWRyF7+ddTGyTH7lV2E0BuHmosdP9XZg
gZHBAek3csPQrGILdFTwof+ign1hEZn5/SdX869xqmyAzDPcQ+JoBZ5HFVIY0dabl6ofl73AZEOS
ogK6hz0Qosm2QyiPrXyHckCxB6KxuCzVBKcV4Euq4R6QoKXrgTGNax7AeAD/hVsPfTz/Aqcf+k06
mErtVJH0YM70yDVGpWsId9NrbHnHbW0UyBJE1DedY190T8uCSV6rS9GiKChEZ6FqG0iY+qcqa5B/
YH51/mXmRnuS22yhAFMAQi1Sbc2STTiw6uBCHPwL5yNwRLiskUk4O6VwRotgznpJwcwWxsPyQ3bc
/PUtvNJCYJy65LthmYR1W9Q6tniLYaH5J7TT8AJpLqvsATrk3xMKeHDV14Nf4Uu58n6Usuhes9Gq
/hZ00L+GilSf5ztqZmpN5XU9q0egf3G7mtfhCH+2RJw86ywPzLpsJPWqFxaDox7i5ff5Bmc6baq4
AxYvd2yTYLsSVG9dBUS1EOLCFX+qtZO+jtMxwaJMhlbBNMsBIMjS9mVboanQTtsoxmcCJ15lledX
PChBVswa++dlHXOKly8ppEnLBATxClm8BH+Ll8R+w0fusBDWc91++vuXp/umqMeiwVY0i+Gz0ZVB
ivv0dkmCOLPRhZ3uv57ukrwLxWmBC4rgiubyiE3cG9DSP+HbsHSZN/cG05BWjgFRHw401lCSD46C
go+x6EATvKz7J8HMXAJP7DTDV6vn99YhgzP32o61Zgs6jxnZG/MnEY1iaADycrCAodhqs3tRDkMA
96nShY1iU1k/kqY4WkA3ujsPHo/iKvCA2L7iFmPVZXNgKrxTPsHeMcWuEvhWHqytAjjpVcFLme8u
6sOpus6zyYiPESStmKi0uMlME+CQxNTt0nXozBzwJiv5aHcKpdhuGRHiCGxDdKopjniAfL5s3fBO
E/xLmABvWKjSRQNNIl4bcOr42AHfbv25rIMmMZ7DI7mFlV8ZSVU2a5OQz7EFwPuyh09CPKlHp4Fp
fBH1Nt3lbnblus3CDm0mvr1JfBeWZYOw1ZbRqCFsBUwhKrn74AEDD3LV82U/fxLfLc9V4qCMLgpZ
AL6n08MgI1HlQnjP7Dq8SXhrX+CzG2MbiaEabxLbMZuxDdMfJ5uVhdk/18QkwJsUXii0hHsW9mtA
kY/XseeCl7Z0tzAz96cCusTghtMDnz4KU4vuSczFPpfywlOEqX5OZ54I+owUEYW3cDTQUf2oUtrv
ud+Vl0GcGJtEL6DhKP4v7QKbZHguwnICVqDuUz2Ml80gNgleJWH2E4cCPUS5hscFbAOwDrn35+fn
zPCy09+/pIZQZ0OvHaz+KeEoIg4ZHLcPvE3psIHLVOV/nm9mbpgnUQxgEjzWSYIk7VkW+NFlGMD2
zbLDanO+gbn3+E8si6bu4ckVuXn3mMOrumvtx8SJt+cf75wi6ptd8VRYBzxKG9ig7aKau9kEVrh3
yv6+psXW5tW6rsyughkjHFo+7QosarF0HjP3WpMAL9MgsDJoKeFhA4dxkrXJrh8s+VRyVl4W4FOt
XQ67mc6GDzJ872O5g1VIHsmCsKgVLLhscKbSOjlahR0XMCHsx/xPVefXrgW17xCPC4f/M71EJ5/a
3QC2E/zmcSvWowANvuNSvgmfKeAKw6pfWIjmGpnEOdBIcQwiDtDyyn9neXaoOH+S6bCwk5qJkKm8
jvY2rtJRUorCaKD3V6om/IfftUtKhtOv/Gb+TuV1AgzSksenISBpjNoDWcMOon1NNYHPSWZ5MHmH
vcz5YDllpu/amgQ73CY6Myq8iqOc21TY4mT2hZI9B2QsgH6WPibnemwS8qE3wg4ZlqKRo1tn2IgO
2lfwp926uUgRyuhk7Q56HUtsn/Ee3Bs2TkboXSNhxjoCRHDhqE/ie/AEbho0/AgTJzEVKN2OfXRd
yZYqNv7BXn03FpPl26PENZ7XYVqhyqFAPWkNyw5OwX5EoYrD+h03smo2uH+3syhVcYC6qjTg1YsD
V6dI5gmMYHxqPfqJCXDVNUAZ2G59Hlr5q6xcUHC11BzmeCw1f0hB6TUowu3VIHiPij34M4VjyAVf
2YWg4w/uoFTpQcV8HO64DUHsMZUcZoKksHhzSyqiwjVx46r/c34izoTsVAjIRq92T2Xt2yTGNVof
ZuGN9mDFoqmdvlzWxCT1wPOV9GPfZ/ALZT+b2N5g/j1k1nDZFJwS8/AxOxSWp7OIjI1c5S49gKn/
GtZLH08zaWGqCASOp4BxkslwXFHmLuqHBgVfiQFajM1Y1NZ4Bf/RNDg0oZVeppZgU5UgjO+YR3uW
4Uza8rY00/kuqYud5+FSHZh1srAmzCQhMklCHEd7DgEZOKplAqeUEU5XuBa7gof7ztPN0qXt3Ayb
5CAH6G5YiXdZ5OWdeIJmnd4FPDG/TepYC4ewc01MspAdh6AryzrbNoZkMEzLTRt8NlSO7V5oFC4u
ZKK5/ppkImglkq73QL9JBG5Hdh0zcKFLUTAgijEAtrxfvMCaOzOYKgMTjnObWOUZDDs/4+AVMult
O5JPmZKNgZ155gRbaICOrVo6QJu5eJoqBC0jHRxJlFk0ltaeOxyGenA6By57rNuVcYqtm9c7QJkv
2ylMVYM+ibNgzH24DiS13x7CvGG7KgghRfBgXWsvTPCZefEf2SCe7QlQWjZwhIa1bCXoGhZNJTDd
1lJh6cwKO2XpgaZWCzHgCs33WbvzhJOshQXHoPOpc+7ppxf78unRCxyYks7hMJ4lwU4JGGWlefJ5
2cMn4W970slzP4/BOocNQkxgFOgtdPzc757E/IlY2qB6J96MI0XJFHbksGo4/6vnxnQS6wNIgjBp
ymL4VbjXirf7sL5X6WWroTuJcOgobR9TJt7AP7K+Qn1iujPCekzydHfZr5/sNWIg8/uBWOHGdIAN
ByXMnIhls21u8Y/zLcyljqlSEAReFTNgcKKyVB+uqF9Rn3gEUuFBGbKLLe/O9LAqQxXPRyGX5ulM
ZpyqBxMPRtm924koH9x811exuXJqZMeGJM4aFzHBQqKfyVJTGaE1GFwhFQq09JZcKzg2xX18o4ne
MkJQLS5vMO/GVdldRspkU02hSe26a0gVbnAeZeldeapcAWsyGDfnB2smTqYkPA6pbp3TMsRFuHeT
9AwOivWvyx49ie6BG5MUCTZ2cF9DJX1XIpXn7PH8w+fGYRLfcB5oxwq+lZtC+j9jDX/y/jVo3gqc
VZDSfeyHbi3g5Xm+sblOmkT8CFpV07dS4PQ6sTctH7rPWJXhku5uJqH8c5zxJcfChgSlMBkLNwGt
RtgWO3BJsCrns4Nto3XhK0zCvvPKuPRrEqLmfFyZ7MGplu47ZzSRbCobpN54cidNeOQMFqzkiwxu
Ar99z0AkAv2EuuIDg6rXAsocqN/R2OGDblVVb30U5ra/+agVjVps0NVldw1T/p2xagd0mPb0uQZr
vEPWl4XYwRtbWpetifZpn/5lvEoBl/LA4f6mC0eLXQVZOZgdKOqoUj8/32Y2/FOVIcw5u7GPYS7d
VQBiZnF/L+LimMXqg9l619VLJZwzSXMqNMSWkRFJCrQjU7gH4iI/SxOYPXQWfOn9BWH6XCOTNCBh
4gIvEDTSdzpbWYVzdEdxGEbnJXSahVVzro1JNqC8A52lQzFA6o67shzvm6R/9T32gcOU9/NjMpMD
pnLDKgsC2yZxu+1dXqwCC35ZtaH27rKnT5b9JBgym1oEMBgU6K4q2Lgec5+0P88/fSbBTJF4FEdt
xPHqdtvasHYTXgxNWhs6a1j1LZVBfd89dKo3FEo7Fe6m220M6sEzzN1A9PLs0V/Yc52+1P97QgJn
i3+H3Mi4rtuuB2hZYYJ2Dej0Nrt1RbAvJd2XSfDC/aXiwblXmYQ3yr/JSALWbEXoFDtml+Ua57tL
fMLvY5tOdYdEu2TMsxZOW/D3ZA47UgKpddjUn52DerV0+Ht+zOfaOc2FL0mq0zWAcT4cvWInfxRe
cl/4/DqX9R1thqdTQdDCwjLXzqkXv7TDss6zSI2R0Y5zp3CFjGuox1xb2cov480glsRBc6MyCXFr
lAUsNwk4U6hlgvUW57ACb5eYa99HCIX1yb/eYkTpSSx61Wx96b6LnD4AdfFZyWRh1zj34yfhzQte
VJWkMLMO4c5puRTa/TGutueH+vvsR6civNzJoLms8HlWxV3Ht4PqBnBYu0IUu8Fzc7WjSrpLqPuZ
8Z5K8uKexBQ2WuCKMe8P6P23OC987V0Gx94+OEizVOkw81JTZZ7ksd+2HtqxChyq1UwfjTTdOuPB
PoCU7qKem8LwshSJJRhdtQ0kPNvatMcCpWoYJLbufVPEC1fYM5NrqtALwXpoC8bUts+6flfwwF0J
y89vEnjDXRaFU5neUBDPG5WGFzzOAlYoUPgz0vSmSPid9vp3p66W6Hhzwz8J95EXdKxw0rUNw7xe
ZZa8Kk7usglL7vw2/yzrfuEDfm78J/Fe+oPf+kEstyLrOayRWQK/O1mulNerlTL2QuzMRGYwCfyY
0lw5qYdm2pqv8yRzcA8CA9bz8+sf4vc369aUjtc5wxh3KsHJCTTFfobbzoHssqTSawCCb7RG1Xhm
mRdGzQHlzMdQ0HoHAKpaOTXbtczYF86PyfY/Jmiqg2p8y+v20yMwUfNS+ZTUzq0EItCrL6vqB1vu
33kUVxa4GBjCcEcttgp760+Vlz/O9+XMFmCq3ssc14kzUvu72uuKNa11uQo1i/dxA5PCfky6n1CM
u1FWxHx3vsWZuTGV9Dk5tI4jKHa7MTY5HO0cp62uPScvg4XEMNfAae5/WTtlE3T4VpHhLuDBtmrg
VWlftqGk/ikXfXk0UHZ1O7h4dO+60SjaDWxjN5d1y+ltvjwa5jAi5n6Nbjkhv4IEpUlF3fkLM3Um
WU71fMDvoIhkqOjGoFqAldlNqeS97fkLETnX5ZN4txmEYqQo6AZ8jp1h7h0txcP5fvnnrOmbYPcn
qzwDNYsrUlKA0IMPN9fsL9j13VUXx+Fj1fSvRKe/OqmOnhqHyPC+29dlmz1mgCVtu4LDGXyoqpUD
M8R1TugDCT13lYbZEj9xJqNOVYCldOoUdqA+rlbK9DWvc9wLjs4IhbJTX1EARZ7O98NMO1Otn7Ay
SQMde7tCWs0eZb1D+eF2qNzZJ8Wo+W2Lnc/S4QMsHk8j902vT5V//uDGZZ/W+ZY3RsNw2slhFS63
FUNh1cnplDknZ9QapXtrrtzQpyuSjQO+ImxJYxdaxLaGq0aVS48XO+kkaQYeax03zr6Bd2j9RoiG
NBMf+WmbrQaVaKVRUyKIcx1y+FUd+ybWjncw4D7U0AUyLfNniuKi6kfllMqsehfuSeAV2eCSkrSw
a7nunbY2cgdHR8dPNkPda1jW0bDCh0YsYAZu/CC9Ihlp19ADyGfmwyArz0f1S1Uj/YRdASq8/bG2
/GsQumHhmuJTd1yFpXGqK+DI+JXUnn07lGGLUtRBGHz0FWFhNVHJYiredOBI66osU5p0K79S4goS
LC/SJc2jzubqzm0G3CZmAtr7MeAZTCsKAmItTL2LHU53u2SdGp3smDXSlaDikPNwfOUoBHgpHbUO
4MCce+WhChQ7hRgMUGEub8wmht3p2kvtYBV09jr34I/thuIA8FUfBWXj7iBL3WSS/ZVquOGoEFo7
vrklut6xCiUHca+joYdrrRvWG7tXzloE/rqxU1xJDrBr9lzY8v51m+u00vWqghkxBTwZHnDXIMPC
FWEXwuO3qfMrMzyCbLMunRTVJNdFhRUXRGqerQR8WQtdYeXqgO7O3uiYR/Bqb9Zd062a5j3BmlMo
/Ku6vWsy826sP42T/oWdwzux3lH0dTvW7tEEciWzcj1oe9fm6CuAwzpokiR8XP/ii9Izj9p9UoO6
Ak9ppZQ4CBc9JtXKG56bUG742NwE/U+d8CP6/BZFIwdminc77BmyA0y+1SBWTIz3qF6pVyfZ/LqF
YMPklXiEzheEr9ir9iZEIbKx+uYIb2e6DkhcHbmbxBEE2CRfeVmuDlQy+NRibqKGOUmxK8UhpGqH
EB3fyM0w1uERXWuvNFY9vAOuZ6uKnlxiD01pntK08+Boy64Kld/EA137KTn2HO7VA+xC4/6X6pPn
lPcfxGM5kNlyg4rBDPW4GkW5Fn9xh+RH1zb3bMSUq2uyCnBJti1z/l6N7LdTWi80pO/NGN7mvlhX
g77ubLPhlvusiQf2czGsbZvbW7/mrwGAOSiJ3mRue8xFhnlR9H8sfXIVZuGWinoTd09FkGD/uEsk
uE89Q207/N5t0fzMQueJCLKhUvmroZKPZATINjS3zH1xPH8HL4etSdlN6fq4SKLhc6/z29DOHxNY
kgypucn9YMskjHtR4GEV8F0tDgRezpbjHHNeSBC2m2MD/BBv1Cbh9qGy0z2AFlvRBXvtmAi0kuuE
w305da7rpL1DoVCyqUS17XhygJHiWmTiF8JtNebxXZIMLzFccuGjtx6dX9no3/uoi7M8fwU93XrA
eo80yCF5K/HfaRgeBdBydtCvnPKOVtW+HWGTmMktdJz3XWPtOk8eE0wpIcstTH+2GkYVTgNLa9Xl
d4lQ+y7/8L0/Lsl+okwqKsXJrxm7xoxduXGz9hR9cQXHFy1fkeIgQ/HkBu7BlnC7SfBZBVOEyKUq
3aBS8cYl9i6Dn9CqFhjTQOn8ptGMrzo3eB+cdBf01T3pUHEoe/IOVDYO2YJ3V8rjePLSMP1V4pQ3
Qyh2CgYFq8Iu4RUu2Q8Ycd2XetwnsftUGCylfEARImpTsZ13w2RLbf8eqxGYMJqRVUWY3HmdHe99
DifR0EOthmwKmBHkIyZFt+nx7bwxXi9WSQu+XGdR+mvM4vIJlnGhXJWtGeNt17nljy7FfdMKUhr/
vnUD+pQa+LSvfF12T6Ujhk3NKwx/pvJ1K1AkPsR/GSyu1yVwI94a/29XPfXFYN1TpwM3WdQVNKSp
5SCuC7tBdTwPMj8SlPAXWsBOZO2ysIJpAc/9euUxdM7PUMPrdIWiBHDERUr9AhX1Mm5XAWm7H7Tv
y59FmIBx61Ck1M0InFq16rkstl5ji3wdUGLaay2G4T4GGpdshxh6oitWefnvAJfir4GPU7ZKKXKk
tLVuXVPRdaxzbKH62iTlrjGdsraFE2I7w0YniwqLtb+JBTW4P1DxCxhfN1lDsF29ViXvTlX/sAfv
x/Im1iJYD0VRHriLJ25ck9vlgeR1xzZFDMLpwUuHPryRRexkH57Fmu7RSQv6ZJIQOhQXXsRk1UpL
/m4MN7/j2C1/BllrI01IejC4N70F0G8wW4lV/2PIZe9s6kaGt6hpe82K0LpufZgAbtumZgix3gq7
Td4EqB+FFotcUadiu7jtSrVL8zZELu/cn8IN0l9jzCuETY4F86ltmurQ+o54UvAf/5MkAFDA8Ykb
ctMXYf2ZFA2xt7CE6n6hEsx8iCJVm1gn2WbMS3JQlkePmTDuX+L2VGIcSbVPHHs4CoziWwbZErBx
rTr28BH9E9u6pfdjmYdRg4XpvqBe/QhmR/k0FHW9p12oEIPUC8p1W3k444uNsvdxZYLDyBNn1dMi
eBF4FKLUV9g30GZ8bqC7SK8C1/MPdVqLDXxx3pRD4YeeGSK8xypU4tfJYs1d2TgX/dNabrdrurBx
D20DP4e7DqRhs8l7LMT1QCvEFw1LLEwDze88UzVbCy5mD1wz/VoEjnmmje3/qFqnuMINANuJstSR
bLnYgcDtwn3dH45ImP1vr7dUAysKnW6ytg32NMFvGgbo106GyOswDKwHNqCoZPBSCHp99CLyh2UN
ayxz/bMyTpluqnRgPa6C/JDcjLwv2Fq0Vf5pxrq4Z2kzgI3e8+tSa//VJ0mxtjh31pBZkrVmTolW
aqxg+ALkAdxCMwJa1ofHcTeDfBeUcMaJdF0rdRQBdcx6LBVS72ByIh9BCTHwVy+6+r0zfWCTFfaO
wasKQ/qSi9jmtzXMihOUF8Pb7b0El1psYILo+OvATpz+kBnhsq0pscGJV2aEscjeoDJ72I6o0rJW
Y2/kPYP+t1k5xjfNsPYYSGE7YNJx28ozO0lWvuQ6/swxUbW1svMxrxNwJ/2u77ZDIXEkecipbju1
lS5oLEWuIcIKORLEvQByrFhnXoZFLAyKdSnKplBrGN1ZTb+upcW7FaXMdbHhLcmjSFP3LSfJEwMl
aN0mtRXjg7OOn+Br1fcrRmIPuU/7xQ9j3KTEBjBIkvqQxFDojh5n2MDElnBgmj601trGFju/hsG5
kpsOWfCxVEksbnSasXVoRqN2xWDksIbFsG39xoanG27tIgndKAyY76Zr1BiV9Cbwddh9dB1cE590
ZqEAQztNG16VrnYUhbQICOVx3btFKK5F3mX+Q0Vh2lutZNV2zY3u3eEWOSYYdq5InXyrRWGFV3Wn
mbWBuySxH3XNNUhm6OxfEkeJAfaIbm/Daq0lzzAOSPt1khGN0/28SH8n5vQpp303CCNa1GW1EmBm
jSu7dMsXO8PWYmN4DG/pIjcj2zQUG8bCxkYe8sxShMcQzLphU8aSjbepgt/WfZ9S023pAFPsbQCz
QIM+N4nZZkUw+Buuicr2ZQzG72aoSvGBMpQu3cvCSesXjM0Adgz8JLs1Edzu1jECvl/btQZILbEb
bLAcKCSho4XxZIY7zt6Ldyj39Zs1Spcrck3dNsj3JQpPug3s2UZ6hLej/543JZKPHFJebUvpWcWq
lyii32nd9+zKajSOvphdtXQDemWQ7htVdfWG1dx4K+E66EOX8vHNAgEtX6Vm5PGWjW77mWjihHDW
YV7+Z6y4eEFgsWpTg6x9FzTkf5x923LjuJblr1Tkc/MMQBAAOdHVEUNSsmTLsp12Oi8vjHTaCV5A
AiTA69fPUvWZ6SrPqaqJjsgXp22ZEkFg77XXpd4AP8+uy2Ap04bpBBFYdxz9KEkWz4m2GTL+ZLmH
1tust1DkuDjDrwbRD99Enc0g2kDnbaNh+oQcTGzdBWyKXjYbLT99zLbPQ0W1z8akhhEfbkzcHRDy
tMpMrnUAB4Ym3M6QfKi9h2TW5XaKZbyvS6vLfLvYG6RYG3S8SlQwity0TUFuGDTCPIViDT+jECpR
HQO4Lw27JbFrn49LjJAZvOLc7BniSECFdHjw6LXqh5q9cu7R2HCMVr8VbTWjK2hY8FqLnq1XVrRT
cIgqpDUeEJewPBSVaGyudVg1F0v9kKSyDbG9KVEXbR6Kqo/u6NwUZ2qm4Bpcr+1HoiksH2ZIpCcY
PyQZaIao72CIH8/XKp6jcN97WvAUPqrsC/YL1e6LUGj4F+t4Opvey+8ryqIuLXEzy3yhRfTWyUVv
Z1XZfjwgNT58GhAUEe8qGiGma160n844grYi7RIjlnyloxFZgDKjOJSuVSC10VGG2aom+bINTcyh
1C97CWF94po0xl0MDyULUGgpSKOnUx3Wkt5MrMGKXXTU2P02UDycmB9GyZn5gph9N6l+yVURhGZH
GWia+8CuJEZDhNdGB2FAna43bOnwUit6WDNPTVikGIEk67lcyOAyCMaibbc64Tecpq12H+H6Pm1Z
s5FJgZpJwnbPFCtoLkHokqkMgu1z1bikyHGWejD6o5g+X1blPYRJ8Fqvg9bSa+Bp4vul1AxTFOSR
T11FivGALQ7k5bJMapslcWNB6Y5CGqZQHokm3QpOi6tmHay8ki4BS2Ce8cGlvF7HF6db53M/w/oz
966DL4ZjLaj4QqPoum7q0pE8wvEz5lKUgz/h0WX+Wo0QIYIQSRCOx3EqfZHxUnZZhIYSnWuYFPfG
l6S87i5mq6kswJzMXBe5n9swFgI4hrS38VBQVJ+Lw5LVolxgUisxsMqIjFY4vqsueRmZX7s0Qg/X
HptCdXK34XnXWVRX8h6poP55XS7i8ECP3ec5sPyhWcGDKoOg9mlPZy4BnygC7AdG6eLYVaiS0Poi
qwl7TUzVExA/XYHo1mygHjAltupWBl3g0hWB9EMBeMjLpUvpZi/7wCyKamvSutCXXXoeJ8afEZ05
AEZBZnjTfKzJ6CgCpO3l7ByD3pNxz3Fv/HcS+LBeUj9HfXMzL06VOl2QP50c4BoCcHeBG4c6cxzM
+mOixlnczqi/3YPT2DyPk9/m5Gps4Wed93NYrCeG/Np7WNkq92SsLTBpWTG5Z7CVQZX3o6yiVtxs
k4nJGbjTUOy7KAj7616NkY7Rq2s/1+m8sDj64SpV6TvKYBRwXMBKHW7NLHwFmT2CVdEuJWvaz0NC
j5Qlzt9x1wfd97BaYn0SmjlAW13Z6vLVzsNgTiNoIxrygFVtz0VAa/+gm5aXZ2hXa3aE+5DQt+MQ
Imh714xEC4hZAla8bQgKWtDUDtP4MiEBvEINGtOovi5rv9qDBXMoVCkUCxPZOQunmHTCyggfOxQh
1yxsWX/ElHwKb4mtkN+dDTRoUOJBLzHnfSvhhIaIlfkNuESLYxdJpN6mLYTyDId3FeofTdia+SGy
MaJfVVxp+sgxnyE/CQQQ4ZEHEUAAP+BxfFExKN11KhvTVC8TeOoBKijWN8ucuV5Gw5EGE9leYH5d
+mNhSx/eddvs6BWClJd7aXx3dBizTCf0CKL8xiYjis9k4Mx/JssKCjf232DEhz4ztQFQs5uFX21a
CroNJO27LmjvYum35TVABCYDKYd2UI3mRdJVXGdyVqO4qYouXF+aQVp17VkMhQoQ3rlLUoV71ew7
Xan4jfuxoE9ooYtlP6HWnu4JDeLgibgwLq77VtfDbVLxZsvlVJLuQcOMAU0kOI0Ij0mdgOYkvq03
HKVzCl9YveVmJtvCs9glOOywuQfk6AtHWo3pLImFSWOUcRPgFKQIoulgwEWjg+Kz6A4LGNZRLsoy
aPKOxLZ40cLOADrYQtr+bMu+DJMUWSKLBVtUeGxroFVZesNpFU13tCMwl99sGSdPiw3huBbTpvRP
ATMxlp0kAQiZlShruBtztgE1xfa/3VhtTLAA2uODxixRNTV+gEduuPXVgGu5MGAbddsj0tk+oTIN
lU2jGnvoNcz2ag+KRnfZCdQAMFRkSNsUbDeQIrQZAk/G5nPdgCDSnrqxGNYESAsW3rPFg8aeh3pY
GRA9gtObZVIzQz7DRmzVLFdecmyJUkwaEhxCLFDNYBra6apZ8DR85WSYp30oG00zlHJuuQ6M8jXK
ITWeEtTLs08Z7drpOtZzXJmsFS2GyjOoeD5nMaXjIXDrxm8wf5b8E2GJHUk66oJOH+GNXPs2mx3s
aU5R0F/CFzFmF+vnZkapPWdtoWuMqdnaABNGeRiBmuIxBbvrQ1Gw25KpZL6nYb3WYCtxV2qwfRj8
3lw6dbZR+wTVj7yCyEx5lCja+XrP266qO5xVtALSEZu24waodjPMp8kuiUpRUrNqR2raE7wx75Md
5G4jVuIFxEAsgnB2x5fE24OOdAB8lfVeoUiyMPMoL7jo5NDfpaEyVfhQzZt1N5MXJLqG+cS4ASjo
elQRXZO0uS94xa5BSGTDDrDC8FpsLYuvUaK25IzwJ+f3zWaWGuc4PIuvC7uVfa5CcBofqQsVe1lb
HsQZyrAgPNjKVtHJBtUSIF1kDddjmPAGIElF6+SuZyMD1OaDke8YYyqnPWUHuJr5Zr/hMYDBPWbb
GD231JYHVfGpz3hISgEpnmuqW0O4fwbhAn1lUQPxyNvS9WK/Yl5d7Fo1Gzzt7Yi+EpSraE6DWrTb
Q4F4cLpDmneMkQUQjH43rgVLniBNHfVRbqSsXv0WAW9oImhy0wKPqP9KIC0J96bmhf/YSDQBnySl
Ynss6cbpXk1onI+IQgMdA3IMi7yTLmItKvvIg2ZPFgEwFT4WAU75ISEZc9PqnwE6beMZujZG87Ij
VbEXkZ5Obbws7sjgfOUOFbSU7R2AruHOVKtqdnrhNNk7Be+3PQ64wOXRBKcWBJNvMcmcQylcprPR
yZzLISbTazda0ewwEb7QUjBH8WjhYj78BBDV1HsUMX5JIXRj3U3hsfkdyk7O9NbUQUyeFxMk8rnh
TXKMzAicFKCa2kmpwGZZVqaik8IxUmTN0FUyrxfDIZFbhq0GPoCUswOGQ0GXwrao7c5DJTCZmUwg
sF8P4wIcEXvGZzHDdPw5nrE5foEBJprX1Mi4hM8GuqcmtyuD5rJMdPRFVzjjdwX8wD6OcBlBvZHo
aX4Ax7wxz0RW/BlNC3qQpfTAMpOC6fA8960qfiILaCk+xYmavg8VjDV246Lm9mrEnOnCf8d05cYv
UgCXnkSsTsWIMvum4XHsUCYUpvu0iBY4RxS2KvwkZrXaKE2atYh4qisWjN+bco3NoaK2KSBDJ+V8
iIDq/xzZyrDn0a1xRQrp/jJghAKG6pCCWaPvxqQcbkf87pzOmq3gcCCW/H7uBLB7DU+5j2poMWqZ
ivHYrV6eCdLFHkI6zuwhnEOMBEI+xcBCxcCba2hjtx6wi2RvLim3q3gdk1NLYv5NoFne82lZ91EJ
0A6+n4CFwxJQrU8cRgcUzmQ9B1M/SmZ3wuQAXivr0NzGUGjtBf4v92KLc+tWyJNnjcTKjYHB1tUD
u5pblgClpMuDAb/g6xgxCeZB0OEXwR86lzrRAI7H9qkrVqgqoG19i9RSXocWIydbbF+LZZ12iLLq
5lTYpHhjY1x9qxbR7APZezQk87YPyio8iRIwS7rh5L1t4oR5zIZazvawR5pugoiwY9eFMOFa+wjx
dxC6ZipJiu+4ncG3ukjaAigNMojnDu7SS7iBMFNaOvzkZYeEZb6N3Scy+vbO6GG5IlKgpSpN1C77
IBymGgeDsmGmYoOJW6QQ0Qqac7TuEsnJNTja/EjCqTqEFbNXpeg1JI68/WL7bd5Xc9Lv6govk9ZQ
91ZAhyNWY5i1bMdgbeMmA4RM4PypmnPrtD8loakPdTcCaoFzX7+bDevzCJWLSum4IYbbtmgHxsEF
d9w25JZAP3AC/El3a3gByfxGHyPfVjscK/FNG1IKwKtmyWvdCjSuvF/JntK22CPLRTzKraruGitg
IxmGMm/Z0sg08vN2PUi67Cqtkx2i8zr4byrOMt91ok5Jz+DbazxJsL1OawMfhIRFSNtw9dVqWijS
JqydF6c8BIUV4LgEbVqawCRxZ1QIULBY4o9okvmXslZVkmNL0DpLRETveVDGcUonK39UAczhMHqe
0NWtWut0aJY4RT/RIe0pmcq8AXno0ScDmaCfCM33gAXrLeYHxbekXvix3mJ738Ikb9z1ME3Mm95v
+VAjvH4RAblFSFv3M1SXWZbBfV7sjFMzRuGMtpOz6QiMPwSjagYUgaktg8V9ake1AZKycG+HG5Ee
zzi8EepI41AdaurlU6RJeMPaykFvrdWaSTrF9BKQCRyyazjorBrCRCgf+ZxPyGg6DaWU39Z4tbdF
jTFa2bTyOgxWatICRfqpAMlvt8Kw7lptcEmGYylmsBqec1ljKnU7hZJ+BSSPpnMwUr3GWtVZwsia
e3QdN0FM3X2MjuVLGRnY2wfweGAQ4VRMr7mo6UXcBLQvSltY9Z8aBCFO6do5lC4RgwV+QGT5qQ4M
O9sqbvp0KMV0KqRcj2XfTZgt4Mh/KBgNHgmbpdvHhcHkFDb9PcY5evYHYG8XsDU0KGWcGW4d6rCD
b5v5PAlmHuaaV0CDMSWlIcxrZlvdRh7k+hFnwRWnCwflsNpugm0Ddwkob8ixCmtdoQI2rAaEr+m+
jnk9pQOyUrJ2te2Ni4dxP7nli3LgDROAMegWbHwUkGffb5v6rtZpAcWshH933fOrYIY2vpnjKQMZ
we9GzPOuSBKNmcX5eqonjbHvFjx7/Jldg06FIDHqZUPR/dmAOpRVEAJDT1i0e8o3JK5CqZIOsRMH
uFZitB1ohAiTcjVXvZbDXkMEex6nuQWo4opryhf2cym64Axp7KXWHcT8ss6eXI9dTTC+j8kuabby
ahin8OLKMt6vcT2dEcUaAtNpo1inxNRdLjihKTpPljvZmtMijXjuK8y3ocwZDoC/kwNMRId70W3L
MQmSCr3a1qIYSvyjKREOO6gJE6OtKtc3yZJxn4Cfnq1xN2cdutNMjki+4CyB6nxQwSGYepsSmVAc
saQECLaan9SMjzFy6qGip2ZfAq1/UnqN014B0U2xERYYmgNNDQf1McRBuychpunpJktanQHg9UhZ
IbUpbzuYYfF7HN2D3cPD9ItDT6zWHHZ4pb+KhrbCm562GgLftBnLSLEdKikeHhdAd+ILJ/W6XSlB
1vFMmmgJviw6WM3e12LqKWatxaI+GumX4pYhPQn9PUS1ajpO2O+9zjETXAmSYA0gqHzrQLAEcKoi
Obcp9N4dzJ8lV81rbFFefoMB7LTuBh477HxluOIWxRWYCxWwiatBjgAwULQjAfSERmapbvEZtOFu
c4hnjUDJKLAHp4OTnt7EC3z+PkUMSNL1ugQLKvx+6nh1WPuurB9EEKn6J9LToUMkohuQtuUxmdI/
0DVpx1K6DmbCCq/gXzr5vqdjWioYvXwC1UKLqwJ0ku0YQoYvb0p4TdQ4/J1jzW0hi7h+2sga2TdZ
jqp9i5LJ6CqlCZ6yn100sRZV/IwEl30yDSLMF78RhgSLEEklc79aU4M/MDX6gCxwPhy6urYNrAoB
RdaZqbCpmwzZ0G47TOhk2odyK+blyiRk7sALCMviZlClLb/CU3eIfsygs9oA4LQ2xcfOVeCBpV2n
4wgtWDnL4NJsN/JHiynAMh5QSq0eVCMCp+47Ei2YoQFpJos5OEQAWKB4uhi/BeHim1us1aY/bAgH
WMFctxhGcqCryWtiGXxw2y7Eem6R26AyxnlHnvvAtZj/rXQdA5gimKX5Dgyrx2GAZCO42fcSzuyH
MOp7f6Q4yO2nZBmQjnutSYSG0+nRdkfcAYS55LQOFmagSjKmf4WBnWuvlwJFZpUG6JX6z0x3rTxx
Q4PtGc6hdLgNzeL1DgsDtzUDWxSrP07wRZebCK1XXsNhYL4WZKmjT2ag2JnSRnFN30iyDdUnPIlm
eoR47JIqrgrBh+sQlhxgHwjEeAGVjtdEfg0mHF3fYBwctU/wVVkpDtbBuPE5JoCmwV8B5rkLJFb1
PTVwGn7grHK2TVHgFytAAtJ5fYuWtg9uDPyp1vOmEr2e5GJ1D2+8eLTeXVpWpP4wTUb1HG5F53Zd
QZoOG/wUhPcRBjRGpph5MnkDa53V7mcGL/p9aRA1i/3ZNmK87QU3XKeoc7cAhYkumupYOy/WH9ME
XBf1uXQLfQqcMuOhjGYJijLmbWLbI39eFYc16iRgUAzcN/oJVotJB94Jj5prU7Jlwkx49POnJCa6
tVmQCKK6Y+tmVItVsyb+uqiYZCnbOCxDSnQe9gHjGQswtI/bgmHKxzGc6AEsNnUX7hy0YY6f9Ujm
ZL7FrQPpbu9KuI1Hey4rvXwO2hXGI2lJPTPjHmDUBPzCbII238rS6Ro82knh2azXQqk71NVuXkE0
YQI1TtQA/5OgiJlkFbtk2BSeVQ6EBS0nyBTGgvRS2hreVICexvhOJwlA9SNodBbDgo3VcnC5mpKR
rCmG7fFY72YZjfET3EzaFqjEEI3Nsw3AZLoHljL0D/VQF/EbQONkeuRNxfinkuIBebLr2NCPMUGD
j+e5hCnZCxzai2UBR7N1gLhgkLHELCdc+PhmttOiTk3ZxOJEo63qH4gd4Z+pzVLOO62d7jGWJ6Qg
WdPZ0d2sVbzWtzIE/eSh4HZePq+jLWvMf12EEffYxpgoOw93gpYTOT1tGuKw7ELg5qeyjDbyGtOL
XuUAqL6RGPAX6wBShw7A84rD0R56VvFoHyKYd35J3BzVGE0lRXTTF80E0odljs/TEVQVlWATFoQX
qUfyEwV0iqH0kA3WqSUbNBpgAHgb+GTXIF5E4+2K0K1O3XWQmjQnx4cxfu4HgC9ptLSr2fWj9/MO
HqVdt+ualZzAhyAfa12CJJMMIH7lFQ2Wb23gwTdaZqDvu25Gx1QEm3pkmLgjIGxtMStOqo+Bwl4D
BDYMZ0xwOopmENzB7uaCkRwjwGUrPGPHqLmasc77dPQQMF4DCWP6Zg1jwDZ+6pkBpFqEPhfrDHLh
EtoAgLhWnOOIADh2P4Tw1jkngP2Te9sCn5iyyCEwQt2hgZJDe4KzpFgRHWbJupEMAWMi+BTOanmx
GutMZKUHz+4cYM4ALs02aZODHzUXaSAr9FPhZZ3qbELM1ik25Yb+QqOxR9BwTUBBEYheyEiC94jW
ohOvk04UeQDUGZV7DULX50TDiONOYfxs0N8mds7B3ujA9RtWlIrIigpDzB+LEBSQ1EAtbLFV8opi
/9LLLL8lvGy2TxjbAft1K0Rg0ZrM05OizH5Dcqa5T1SCa0JXI+dzvckuPjDo+KozWKWyyaYOl3O1
MZzoV00te35qBN5PihbZiY9lR4M1LdrNkUOEEwbzscqhn1F6nr/YICr0bdMX9POg0WxmqnZBn9Zh
MYZ3FI2VPvVDGXX3hjBZX8G1YgAVowVX4VwkJSuywVXGvjZIJAGQvMDY62D6qoH6uu/RA2HWbPWV
9IqL+2ABuTTjvZzBbMJsydjccCS1ZL7lLaxlUMBjE264eIysJF8x4m9rwDNWFKmemxEudAFkQOnY
KVrlA+8LdBhiWx+j2PQm2yTbmqwA6ifSFauUHNek4J9rGcHwrYwCQJ4BlAHBnmMzh29rT6cvnXRA
nEoLspFMhVvLpkldW/PwajSLmR8b+HyqFJ0nzO4jnJvBvoRQXj7wLi6DKxSoeF6rpS6m3Vax6mXb
lsXugGoXJOUwVyCHTnu7/cC2VReZiPCOd4MvgRLAtJeGO9UglPu2MA7/H6x9+1Ws3jW7guO50aQF
NQK0YwIqJKaR4CqWbtwygllMssOxscgcgRrjT1H0PrrFXWvQeNR1+RppigwPcAdVn9WCN2E2D9Pa
ZdjeCgAiLVC/DA32UF+vCR/lz2Xuw5tRlBLnSldhYgIq9ioe4gm7Yd5Hc1jmMcYx0w1fxKJyZwA3
7cxaRTcREqAwWm3MhtOxd5eamxFhwIsJmz7OdLe1My4YCP5RUi2WVKKfck84eMI6Lwehozs7gIeU
aVRFmHe3+AUCwoxjT5tDJ5W1YTurAzcBeYm1cV9xFjC6jzS4mhlMwsdmx7yyN+MC3m9ufLDoDKOb
5A4EujZIZ7rVb6OVpk2b0q7J/QYq4yvi/9D2SOFg35t5bsCaJW2MJKIykUgbMJMjoNEB8SEfWQuL
AgCzvAfnlg4E4bx6huPbaQzFSqBMwPa3i7ZiutTrnkZ5VSXuG06cut4DQY5ArBNB+FouCGwEJXR2
or4aPaD4DAZfib4ZkO4Cs6MZ0oZcqTEId+08bwPSM9bhBu46kzlSFawvQxehDFjXHr0YWvCtvMMe
r9W1oSWOtpmGrczBUqhHFFYY0GO9yG65C8AVjLM2aMCTQ77wdJugZRJtPpT1sH0rZRM9wP28fBNq
AdCW9hDytRmFgMt/HzErjS++kojpW5C4Bn3oOIGxhgggNTxNTULEdQHgHeOyrQ2yoXZyAhMmZuIR
2k+MIA1byw5hjn282eVrsOBcSoPEFG5NlahccVqs6+3z0kMfGqNaZsm8oy3Q5AVNK6a+mHd7QN11
ynEYY2QfFSiEuxRc8hG6zJmMpk923RKJ8qvj4wodlqGGVj1s2LA9A1tRILwViHqUU0DzgZXNtOb/
BlP8BKNrGV+BIa8zHBEbyLChBH9FIbu79/1TxxATxNdxfPBrQHZtWWFk7QK+Q0oO+PUodcBHCuz9
vNpvZIn9HoOZ8SNpRHIDXHf6Ohdhcq9nQpuUbBNQnIY0O2UF3fd9uB5ABOoeNg2X3MmB+04kJWkd
JDyr4xWgrseYA1y14DSCoPIgBs+zwIEsU9UtxvbGjgwpHPaC35roADDKPkOFbh+nqZ3yUo3ypkdl
w1IN1gSQXoAfel5mYOHV8Ax61YgUodkhT1C0BzbZ4lO0KbWPCe1AB47WdELXkvqBA+0wUXm9SRQb
VFnzrEnSf1ZBs6R9pKjFfM2soOsy4KSGNZmeaJAtMXA1yUuRuaIZwIlebjeIalK0xFteAPC7j8Zl
eerB5oTnY1Uc/m3YYm2LjukDKGwRkpBVoVjaDz0HuzOpsbP8tczlN6eofyU8uUgkf6eDEii8W9M5
vfN7dYCq75Dsw2eyC0UW7cIrFOlplEKQedXkU1bchDfxAbK+XfTDZtiSYLz9N9fxJ4Kp977RXLNp
wUxE7wr1hcRYseXNBB7fX7/JPxMwinc6MoN0j6SopNxTbIw7AcIpIkJNBY4nwo3TEkO5z+C60mNM
+3GHMq9JbQet8QzLSpNK0JEPvgHlCx3U31/TRbT4rz74dwI05EQgQX2FEjCZh9DttY+j8t7gRAfu
GqLnSgFIb/wAa3j4CU9eyTEDpaFMMgyBzfg3n8yfqZzYH+++Wja/VMEg9+gpkR1dlWK5lQXI3iig
ogOYpSI+/vU9+LMb/E6yNvRudRFjYr8B1JOPsNGs25y2oCkcmspgfPrXf+ZPlHHvbaoxZO+Tdg75
HgOFEEwh2u16TDb/m2/inQDVDnxycKTk+0m2YCxQQAGqTaX9u5CBP/mQ3ltU+171rVUF/IuASaRQ
yByLpD7DcPbv/OL+5ON571LtIf4E1VHwfRz1O2hAwa2GrPpvFtOfvfi7raRYMFvlaPb3CkSBNB4m
7JAlINv/1p3l72SmYWMZeLv4bMKtFan0gEfdZh7/+sX/RBD+3ptaDLSdofrHsimB2r66rroUZ2KF
BSumBtC+2BGicWBWntvzX//JP/u0Lv//u423jBXAMuRC7QEY889RP7hzTTFy/etXp5cn+F9sL/zd
ky3rlYlpVdF+rIte7hzpE5MhB4s3r6LtUBkVfaw8yI/WhXcY3G31V+o2UuQirJm6KaPaqqcIl1Xl
mEbOgfrP2/g/fiz/U72Z+/+8BPcf/46vfxi7DpXCNPePX/7Hk2nx798vv/N/f+bdj1y9mfP39s29
/6E//A5e959/N//uv//hi13nK78+jG/D+vHNjdr/9vq4wstP/v9+85e3317labVvv374/tpWXQ7c
Yqh++A///Nbx9dcPQNIpJi6/uz+Xv/HPH7i8iV8//K/u9Xv7vfvle/f6y7n6YV6+D78cncaX7l++
0tt353/9kLB/JCjlEkEZ2kiKucaHX+a3374T/gNwORMSXh9CcqQiffilM+iSfv1A2T/wP2GCaVwU
SQLS8YdfnBkv3xL/kDyKRBJLCg4GfoJ++D+fyh/u23/dx1+6sb2HaMe7Xz/8Zs34XytMxoJQSXBl
FFdGePx+y3UQ+AhUNMNVrINnTedDzdsXDHPQf0jp0iruAcPBMjkFM+vFil0BChQX9DpMtswUz3XY
PjXtmGTgC4QpOBbZWkF9MfGHDabtoESiR8Ns9BCv4Q7irBvwdMq/e0guh8+7txCzhGAKJPGJ/b/5
YhOc/mij8BbaAiBQkBylL18awR9wWLEUmwIa4aB6Eeik4Js0gXyeNqKv/+46/rgX/PZR4joiloT4
RNFQvdtBw4baeIaXA0ZJ4SMblgPblimDvyTDFOho0CeXPfAYk2A+7filYUXX1cdDriN2nwDs/t3i
/Oet/v2t/eMx9J+XI2JGaMSJAOftnQ+Ci6pw0K3ucTkKfhxUPo0lP2Me+zeH9W++Su8/fxGD34DB
W5KE772HQZh2fl2R2RpVzQvtv/ZgMGW6n8HmjcQRAuA8CfkxnNCblwXU+m2Ctw50LYOk8tUiMgfq
43wzBIosdk8bcdjqVLsQCdIVfyg7NNfDysFF+rLVe+e3swAtv1mhCouBJne62bVFHOyiZN1XifgG
rbPD4B8rAdMZQILwmnM1n3dV/RNFozvS+CPvfA0iLp2yARaR2aUDSyGAOzsDXfCmxy+ggVC0+jad
e3SSIVQ1sYHot6te/OxhuRZWu5n7IyPyU1nXjyCUC0yea56TYNsPdvpyWW6ISQARx/sHDOKgfH4C
VzvOoUSGR2P1EBccPDQSPqguiNOo79AeXG5TKFuH7vvkts8hQhCzDfhkOrVYQq6JTzXwu8yGBqmG
qO+6AIZprvnpWpo2cjX5aL/oTT1BBY6XDJpTsIkzH+ufSdBm4IRcYZ98+es19u6AuiwybAMEIhcq
IhJF8WUR/u4clBtml6rq7VU/JFfG753FfoH5coWFjQ8ZOqG0Mv+bszNbapvbuvYVqUr9kk4t2cZg
TAwGHE5UIcHq+15X/z3L73+wQ1Kh6j/Zb9VOArK81mzGHGNM+xDoOu85CiXLtwK8U2ovEsHp3w9j
/G7LIR/GtDCZEbBv9GtE/f1hcgRlcBYwem9mVsAEQEoack3PEOqLbijgsqNyU7sNcu4ZaZjRtug2
jV3QQ2keQoiJnWOH67ZXFS+x2rueqbw3LvgYmV22G+BqrqJW+ciikGmD/V6F1cnCzpBiW08hhIzb
MJvey5qVk4bNd1hMiLQd962kIfGK3mIqaVo7ZJ8tTb4JzQFS7xefX97o3y+iaUM9QmGk2q4tPrsg
qr1rDjO7J7c9jF/JHEKaRgzPM3EyYL+twiitPGNwkZ6PtwtXaBW29Vo01ra20ZYIK7kJOxey/lMu
5TxlrvrtwrdYod0Dstilt2Ma3vYZO4CD3N5dI31vypUWe9Fy4SyN19E27mlOH6m73kfHOfWO2KF7
OwhTnNIUd3w7+CL+aL/3YNev3dbZx8kUCFaj+XldaKfjNdwwediOSoN/LyOSFfZMqd9WzUaHAI7e
uiIVBQo7OLhnipnpXzzCn5EftYipM7myLU39Y0tsryMVRfeYbYOhxVqhR37rxt1XZid/Od42wcaF
ksCHJKb/fryLjHUbSp3xObsRi1G9fJhfhmwVZdF2mKdxy4TpixOlWYb+lzNlutCSYLngeffZErvM
QdwiKBoQabMLWNvFlmyLET4JeDHkqZQhSlAuP2E3bO2WyB4WRstfwPe2cG9csGlf5BxCJQ7fcYtY
Z0uwdVtiXhEGpxz2nqv2B7oOmK5MtEqycisIxyF080n5gcww8iGvuV6amogtohkuvaVg2tCdZ63Z
lJEFKycM4ED0XCwneyqhav8X1o3COSm2Mm9wbjkAEV2WcTlZM48Yj73jIzM9ztN943AvRLrVGa1H
8n6M1Dlpgs4icxGLaGxuSZMHNXsr0wDANyg9SDMk8bk5M8E+jGn9WCKzg3rD74fuUMCgOSlOfGEe
Xqyg5lyuWXGOmAso1dmldredlqUmC2xwfZE0LM04hphxr4PY/TbG/SbPLb+rHsNitn1kltRfbqaT
NPIbdcnfdL19wdm9hWeBsCLokvd8id+txDjaAydfc8kQjXVhBPOeq9GyKtWHdr5tG+1xDF4Cg3db
JI9Blbh4bEYwxd2CCR6Ez4R/DGh1/U5CsDRlWja4OVwGioZWN499CQvCcm61Dv56OgBngrcYcKmZ
97CcEwJ19n59AnPJ9ywhBO5660Z6VKP0zZaPz2CJlsTeXWOS0qV7VRjHqHJ+dE6ycRkUePgDnRUt
N1b3JLqzVrQYZDiB7WmPthWMh6Dpdmkc375WE++alcmwJbGpXJlRe5OanIE2ql5ru2dQixO+pzXF
bhBUqaF46x+LiRfZQGX3s5HXpTqzV4wFrElkQMyAKs+60Rjj86E4vjZm5ru8qozVFGgE0PCkRoM/
WuqxiZ37roihyYnsPWmDE7n5XX7DIksus2ns7Mq6i1AJykfMcl5nzpsKu+4R4/yPIAoxdlOLNcqi
fVlZOzNpyT0OqcWarO0QUwGY5IUa/X857kq9/TULe+tq1EBd4G4Qod/IU7SE6cUMUMUx46dMSl8h
zh3YGxZ4oWGMKLLIuJJQyTmOV6PebORpgJVcrKzajr0oVPylVbwhjS6p4FMacbZXlxh5gUWlUL3U
Hc4NsbwNscStB13NVkYVAG05t/UhDKpXhRVHgPmGtAnixaLlYaY5p5fF/EDVDQYbbCH9vPe9sb1+
o2NefuTKS9vD6S3ch1KbHN+d+BkwMyKIOtZNiUzXq1RnJ4NMDouNCsG97R3KwTy9ZKJwtyiMma2b
PFELVGuX2Tlewg3GYrqHLI6AYwQPuioOc7d8t2rjSaspOBAD+VZiRl6jpDsmigzJ2LMaMH5eOXry
3k4ca8kKLjpseVIZPeYhvSihcmrEtJXr+1azCC/5ZB2v33cHM4iFL2JVq0q6FtNyVNPJl8qQrMFh
xZg3UzKH3hSEl9LlZxcR1ZgMdHPFj43KfRExWB+rTZTKEnjJ39lDiPSh+BEsKmUJRGso15rqWS7/
t50srjck4qh21rnFVpwd1e+iYCEPQgeYvs7JBkkPCnp6/DQ9OxAnBs+nKTCOjMSowPXytQiNB+YQ
HOspuVTlr0WFAUQZf0CQDtfXDC8CP4+VZnX+NabMIxdvln4nGKkxHTKjpwXaY8DFtELCjCB2/Hck
5+xdHcWhbEK0CvG7xpiKWECe5RtrZOUQFNOmg+ZlNc6NpTJK13J7Kx+wgnHDrDbir5jR4zVuWI21
r9ziNC/2i1buTko2rlFE+PTyrW8NMockBAmilw41ktJ8fr5e6j7mLSO5h9Gec5YZWT5pcfWCVhcG
vEqIg2dGaPuVz2m0tlU+Omba1GCKstbGIEb7AO1DHZ3bLOhu4Ghury+habPbTEGRhFzhCVap1zAQ
YFjDZ0/s4MYM2pcw07tdNuT+HBmbZRht+Gu85WVxutU4aHeYzLgbK4uepnjCoGdCT7AAC7q4Qutu
6sWV+xQ6fGnMo2s8hB7kAekkG17q8GQobqFstFr3PQueLUwiPFUhXaS2dizHMvSGzv2uwgha6VG8
nlMmTvl9TpKedOsm7/I3mXGH4GTCtQDjPC6kGUJGCrWZh8xV64hBfGlpz7jEYHRjb+Xp6EfzCBfg
ENQJx5Lr2Vg/FXN46dhdt3IGPnyRwH4FWW5XHYYUnm1zQk6N1lEcT9mNNet3QBaIGrE08KaaaUMy
fqimcZQRKFbrZYO2eJUW6cC0fFI9JbD9yNLStb1UZ0v6EcoaLltgq7eTd31KkV50i6hlp4Q6ttwh
2OHo63ZygUTBClEMxbF69evK7vycfsiLbfYtBJn2AI8cTdVusuChW5PuV3n3C2vYffUIK/1bH7sn
B4XVSghxwuPqSGGx1bFaIkL391gw8ZVDkeWRjdY41jhLanN4SYr2LGN1gXapknKWuNrAsNnJBFwl
2Opk/T6CvV+ErQ5Pc0S5nDyMSvu4xP0Zwyro7ue4tw9JbB9kFXMtV1Oyi16EmykgHTQT3dM17rbK
oQ/0Z8zuErjRRAOEvVxBOLdFj2midqxjYi98ip5xjo1EYi1LQLsUh0nwg1LDOs4Ak8Gg+zKEyXZa
BiJh68drypJ12dQBRHTBLu2ru2Ki/ELAfVGSERmEOLQqOgNMkKhUypqumNllW5BridSl1pzRFn50
wfM1d9u8RKtJLlAC3xGNl0zjxVFrd647/mLF+fxf7oWwrnuoMk7lbEkFiuvl7gg4RCSEEccMOujv
VQsaIioqL8h7joJpnyaFU25m0x4ieY+hu3kMU1iRfeNMK6VaHhJcRSpxzqGQZ5q402BnsFrvofiv
X8cZVJtvGr17CnDFspYSllR7jjHVoNPhNdmydcHUSe+qZy0vL71bn7XFZZa/xras9TEuznwzyHle
/C3IGHlzzoyn1FYPeZDvuzG6DGH5hiwxYqYIWouB+SoXnpHy1JR1Ua+N62EkBKnmC9tlaJEmHnxo
72F6VitX5YvFo2sm+QiPhTe3kHsBNuJFW8fm6Vp2weaknVHMY+4YIVXyR7Do0CjF8N+/vpaD11+X
2RyItsjIw8ZRa4K1PtX1uh37G6y3OBEz35xJuNSxa5kWQk1U6aQ1h2Ib94ZVtR5gEKJr4rY3bsz3
UXGX84GkeK0PF2Q2g1OFK4Nhsy+vQZs057ggM6RRsVfYz84VPXRV/vOKrNShzOncnM4mmxiJ+X3U
EPPM/Dz4S+6qbFUeF6n1yBHr0ah4EIykBVXbrWVVy+1JhoDBekTksfqppc/2grm9tWW9obNy2WNm
lPoKf8FDCva954zIsji1TqkTndFVOisr17q1atsficFi44hn7eS1xBFor0fhQywoNWaoolFovRuY
J3IW0vfr/eOOvyPbWdVV+lwM9kniNSX6Al3ND7AJfCEL4Jn8OYbUvnb17EwpBTFvM7Dt77oRQz1o
m3NrGGvUe9+FydOk2tEFQPJsBVcNM/llTAm6QLd508CMVg7MBXwEEaZuWKEaYlKHRYcuE3s9ODQO
WLK3T50aY4I2YnGezAfTEpukrpHt6Si4GJnd92aX+mpj/mBe92vQ8twbRBT67I1GmVaFz+Yoj6DF
GGYyosmv9Mz1pkU5pv3o8E18TJqo6I46ZpjNRxabWEmxNkPJNAJhTcK2dRF4SiJUv3G6s9XMORld
rW8UZdjhvw7ZpDb3bqKLtdKFd2mpWV56nMxN3s88IEYSW9wkkhVCOWj/U3xhLcS2h94dwT7HAq/A
Nnpyd2HPfhGzUzeQLQnu+Lms2qCnNOrZZ7XMVLoTr6dMfGDO3gur7slQ2U7Ycvag4TGDtoxwr0IR
3I6p9godDVqNiUiHQoH2pTT4H2HEfoLSmEAS3hvGot6ErHcaU/N7O3E+tGgvhuqDeD4hhl2ro9Jv
M5UyoWbrNkfhaYChvq5gna8KbX4ljSL8TJk7Axl5cVyd8ya6a3T89dRseFTV1ZwYyeoa6xBtUelR
6i7NoWr7kzEaG4G2YQVNAGqJ/AGI9N5TckSNbILzMS0USgMVe2B4jkWXaWsQWAw1HrboQrZMALyl
gZtVEfMwr6BVpf/Ic4cVrabqlaJKfUQAqW8vUekPGeoSWbT2OKiyz+swoD32Qnz6kCKYymrOEkx/
kthrliJgTud+m1q4n7O4H1z10g35tlX7gZiLTTUib1JEz8BzMhdMuJuPoZweukLdZYuOKyIgpnRm
XvP22k1YgleoMxW/LsxdR6DNSBNYHVYURja0iOu0Dvn6eTDKYZWqrbsZ+9sKYQVEETPwIwf5btFh
XYFZGb98KfrVEHyLIyvwJzs74bVx0tqHWGsib9RRcDIkK0q4RQa7Wcyq+BYZ/ICkvFWUcMHyI4jg
i9k/KzGuk3D+CWkJ05Fm8hQtwjlE4YnCSfle4s+IIirz+ji5r8PpVseqgaNM5+tW6uDZWn6TJCbs
JjAHPy/fKk19Shb8PsSsnPJu3CUWJip0iWOhH+faPuL2d6wsCmQYneshxIlGhUQ4pt5S2ZgPOLHP
G0byRNlTtMOdPr7m9JKEuXtlbO7s3n3T93NKkh2MQ4mpvqb1L9eKSEbuGf+jJNcfKpusgYXlHleC
BIwZKyDloREtLjfl8JL2yg9NgRO7VNlb0knIuAMs7Q33jodG38WqsOxb0qh72OYf0SuN2kmXch0K
OVYy0ogBA4Z6+wNSpgsPTx/86SohDTk/9c4R9KwZ3EwVlp+6LCmnLb70VPvcY3QfAVE6ohjm6oap
x/X0rbgGb1SUe4isgd+Z4oJ5xY9W1R6txHkbMfiECG4i60G3nqb9g7Sd6sOEZTXmdJt3Q3coWmVd
4cDo6QqbJaDjcsDqhSar1d8RApxjMzhhu7SblNy4cWV16syE5CKkPyi7m6oN7l05nLh+swoQBg4f
mDRhG5jCpfOzkojVIX5Blcr9IPb3RsdlIpmHrpl5cEtb5nYrMXWInJAOwH/SeQkAxnLyIhH5KD1o
cfsd0h0ZMPnAN1Gq/CWOUymtF4s3iQo7siBJI3G6ThAsZrw+olCqqvws/5vSGcBg/fFdt8P3girQ
GEBXNJy3PLTP7whIety9BlohHUbVSgs+NKQ1rj2ckdOj2J3FqaGZTovhGDlgadGgfERFK1ZGcrNQ
Jso3hVfYsS0nseKMwnS3NRBfCULAp3/VnW2vRe+Rvh3K6JR104E67DIAjuA6c6iXbNMhE4bnTwGM
rjTyFJSQPKHVu9tCXSSARgMC2PyOB6yOfY19CKexXIfhnarPdMKYleLVxw3Tfrh9s8iEf04oqZ2Q
ejVUvtOC3EK2zphmFJp9GhvOfJ02uKW0qZ/H/tihpDLKYF1CDgdnH+5bO9/K19Yp9g1OUp3L85VM
jf6rdBykxl4txP01+xclZkaMKbetrMkQP1I/usZ90b5FvX6bfw9tA7l0vo80Jbop6kj774HzGS2k
bn/Dc3nTGNkOQwRy9ED5KOuLTqaBmZ1K8EePltNRhfXh+6gGC/PWo1IbqAoqPh0M1BN0vEPf85nY
uUUZhtGT0URM4hnJKl3M7y4X6OP8Ua88qwCmPmev9TqR3GkpWLvIHrvWIAnmA216qhvSLKThLzvl
RkuzH03bP+I30Ppz3tUrVaueAtZjqbxTQHPFy+th2ITatFHl6GSco/d6ar45cQD8b3ZUKEr9qMu5
Jg5CZ3DCMwo2cIH5+ySau9qmdRG2gSysoDHJnuc+8fG4gbwcjOktMjPbK79bbFVY2xLdgAML/IVF
gG+LdTJ3M8rDhnSCwwjeT4SkOMSmWTRlIy/pTl/sX7i8KXjka9jP9O2uELDZm/Ybo7BL2LXnphm6
dVtYByTiwMCasf7vIhTZcUjbR9nWFoP7C4OW28QxjJsKbBB9Oag1LVnIfp0VtckzCsPpCpZcJ2mv
cUn4HPUp3lXx+KqPU4F22Ti6GfCUGd2Y1K4CMrLPirdj3z2G1Q+2goXedQLnuM7WdNI9NhQnU7ek
eP/e6OK7QELgoRyPXUNQhE+IKAjZQ3OeS26bVi2SsLnvv1lD9qrL76JHceXhF3NiG0zr1/1AYFN2
VDeeEpKEJqhNG0GxHCsd3pWyZh+KQV9D0HyGdbtu0+yD/cR710SE0GBWI1wyQmkjyeni+W6O4dhm
/CLyZcDENkQj4yZ3rsOfBM2uUxnpImdZNzG10RLE8QpPmFvMdICKkvqEt+C+V3rkeZVN0cOgna4j
uixJeqGaYxyCgp4ZCQRRefVAwOzIQCAjlJtpOYfV4ocV5+FaHPWyBcGwaBORalexhBpgI72a5nZy
CAoZfYEbTLuh3VzxHqVI3muEYSt5wevYReVvNA+it27xDKLMzOxHZ4q3tsvFS0yWJifrOpwxBCD7
XiGyxL4zJ+u7nKQOPU+H+/QBG1I2+6BXLozUF4p9WGLNs1rj3pKT2jifDvKZr0CZCIltfakPoCwo
RBMtfbC3jVFXm2Qq5lVpY/wIQIkrAkBe65grJZp4p7wTiAHpGgzjqR9x8pRvSYz1gsEj8roQTcWo
OCeJ9LI6mD69NW5aDa/44UXeuqJmFs2kDZr/1sKFDkcwceoKL+jG22t2VnU6mbbn27VzzS9DjK5l
b+NOZBPUqF+MXv82ebSh9ArDAS1Bq/P7aKrXsTuFZ5RCUuZZwwRQSMK4eJMDyA0NGL1OS2iZx1hi
nf8eezJg+8uMCgICCjud361+tl8fkkEMYQLfXIaBLsFCrSzu2NNAg991Z1jQFGu8K30Sh+vXcB3C
Wmp1A3OF6lPDWDpGJgqaY2vcJLx6LTcrqc3sbYZGMw+1HSHY6xQa5itoDXsclM6t3jGa92SjijOR
spYQCEnpG5ytTZ1PL0pSrBNccIFWfpgDOG4vSxYJvM6301JcxrjaDfIYok8aYL/X68xcXoamP14B
Agimz0Fkb4squlyxYqHpv6h6X0WIJq7u8QMp+h0YOlqInEsiCS/QB85V23mlOmwbE9ZAbU43jiF+
9ZH6kJsTg2rUuas+XhhHpdURM5bKcxJ1ozP1cqziLrLJDD0seICVH4G1nYEB/M6Q1wJ4e1XrGrat
VGKtSgK6QtsCXzsPPjY3IPXSLPEVV33rnV+2DInRoOpIVk5FS41ohqAtU8SYIWAOuYrrmhodqNlh
gV3bpD9TDaLFv8+GDoHrj5G4y4BfFxADVMgVvx9MJLaMKXmSbdByMGsdKLk01LNtYPtWUchJ/K/w
DXvkMQnGifpo6+let3C3TUc8xtDLyLoVXz5icoCKnS3RwHC9tgrIMUDeEsb49zNfdy1+GuNjrWEL
nBgMDt/nMb7hOLUV62m/5eHM1WSbmyKtlbVeNQD0isJ3VDOpUJLGAxaNNkFSsPOm237xFH+50q5q
uA60XjbaM/v9/c1luqH1cer2W6eeBqb6NXFj7r8F3WTfLnhzjOqs+cYyPGWOgy5gVcBWgUkR4EQ4
vKC1vqgVepmhzF/qAehbQ7Ha1rb69MVj/uXuu5puCRPSlaoxw/r9MY2iU0G1afMd4zTSbK576XKB
eufR5FHceIEoW56mtgErk8PiZMEEwAqyu2K2sHKc9HE7ZF+sxv7LoB4aFI/FNPfK7vv9mXKKXKMr
lG7bNqEv3o0aq8uUIZ839vmpNquDkj/++zX89TdSP9iYeP6Fxed0lW5BIuxwEma9s1mhNpPOZJOp
X2rcAgHtsNvtsq827f2FPQgTwXI5kq6uQQWS7IH/of/UuOIak5N32/QxmHKVCEceVDvnlE1J7on4
/Tpo7lxq8yUAJKR3LBeA9NE54eWDo5aEKWQfk5dO6pc4qZe1uh0mxnui2bcKlYBdQKt1FG0d5Efz
iy9K+wt1RBIz8W7goEPf+JS3xjJXarQmPXaz4RuLzbOtNo27hkHB9gowKBVBo3I6T4/FHRZ87Reb
pfQ/mSOWRco0IQk5rqR6/v4Ce53iIihQ+juxOCABBozql/2Y+tpsHOU0Ry0Gv2RjBsMflaG3yoym
dh6w4U8V65A71kH2cxjvENT19Nec6zfIhPYM7qXP0DlHfI5T+1dMo6ug4/cQZVmQ9izuG3HA/rwi
2nCmag5F2G5znBAl4YXAzihNkZ3aEM2rpSBVyoeVEJbZ6bdsiMepo5nl7mUaU1LbIleeqdJOQzIn
lIjdKLFSngF2LyN0hNjYtOPwluc0g1lD492Y0D3An9MmvkT4XkNNLc/XQySx7qUTOzmm0d3kYuD3
WhpP+RL9jHpnU1X4oGHnyDyZ0VXQUIBIIDeTDNDBZLikLLdm7UTkKer/OrEf48h8slNZ6MHYGp38
Rp+nV5ZynFsG8zi03EsSZTHQP2JyCLrnenWR73Thbm1lOWkpZfC/r/eVQvn7+5b8YAtli42luP2Z
petqw8RGSLXahgFYRdPHaKvoDeVIckSIz9h/eRcscajUCH0rlTzrApjQFe4hFPwD+YYGN1gnKcaM
s6yiwwBk/tr5aFT7V+QnqCtUozYnUORkQo1lJINs5HX8uFgVFq+bPN/rmbib7YDKqmzclYLtohyj
sZDvRWndxyzji/r3R/+k+pHsLmHRFTM6taAWsRvp0w0ZOvJTM8AwtOUst6E+UV/MWmHTBYdAni9w
X0w3nQbfPmAJSQ9IQ+oht7J3cZNf/v08f+YbYblMt3UdPrcqzE8LliIbmX9oh/U2F7yNkVepc+y0
7ssy4PqTPn3nQtUcV8DhRYb/ObZCuwpqPWPvz1IdHSYQdQlDCis+PpkEQqaRK9ZYax38fqOqYGeJ
5VzqofshWCDpxfI9KBK9MFjZnTY8J1afGAJaXtkzPRoroCIw5iTt7iImg7zACi/JHC6jUqlPqFfw
zuj2eTSdJOJXSoxMDtRgdeyvszO1EDtJc0W+jWOdHC5rxsUJkun/4wBAZYRiagnVsiiPfz8ARTdg
u7VE1VYIema3DN9hxzMAgdMnAySekfQYEmirGX5MbfIk27yZTRmrvo4umH99Ifn4M9cKoVmQLA3d
MP9kzGd634pK06ptgwPkqpyNfRnWJ0uHPFCI+z4Df0Tn/8UvNf/MVEIgEnfh2hqaKj7vvDRKrXNU
vLK28+gIP8PO3K1Ys3j9hhGCvVtafzAEg0N1xrzVdSV8ZD4XiE8xRXoKevHTcHTG7P14amGREO0m
bBcGLm9S2EzRlpea9YB9gHdU82LmWoH5FZintSw/l2F/BYyqEJoUlcSbs1g/dckm0it7qw/5q9tO
34HimVoU0nRv+OLD/4VlzIe3JKdX2GTJz1T2xpqgRU/EANwZqC8Az9SPjtp1pQJLQOzuur2NoWeI
dwg1KPAJQ23VHxD4//vyu78rjK7BiOk4/QQ+rqS/z7cfIaIzlri2b6/j0GsvaJYMQFRH9wcMUW84
/9yZcJO05X2S5wMrfMx1m8WPLN0C8JZkKzltxYzouceixOk6nlNC23inHa8TzisXxije2Nsz9h0Q
bcbok2lJ7aLnt/BdkEtgwCXp47sUfHHERQGmMwr4E2KMd/Y9DFH4MXQQXepZWV/p8DEE8MimwjKs
7iwGe6dU4nRF6AtJxMLRU8/ah47tMd414XYjyH3cHR3rKcsAIE01+okh2mseovSY1fyXmgqcdmua
xwZjVEYe+rc8AYkSyUuqmowvW9JLjvcWTRPTeXPYVRqZJUxrY7Vo4SWLTMx7UacGmE0PUcTin/5G
7cptYWK0cY1skj7kzuFztGgQv9ILfkmwstqjMZ4UxJVeirl5MpFv8EmHFSQzD3/8DW02FmRfKrHM
3zWW/++bN0zUMjB9VcQOv0ehysG4q6HV3RrOrsWdH3uB5M4Qw+RbgIWNAdCSm81Zt3BKp9a5juST
2NTX/dzqq6XpPHIco22KFOlng3K6eRwwz/DZXJOueRO2QD/T0zOzQNfvh2wv+atL0uA52VXfJsNh
HGGxvTzOC0wI1eYZUViF9Dp6N1366mSMmcj3yxNuEt6VV1q4/OAFJz7Q500TTRatUc5IqmQsF2j9
87+vxl/ytEM6pAlDAqLq6mfJWhOaxtgxXdoWAtirn0ba6tYJt0kVoLBwwcpN/S5s3NxrF6EdJ1iJ
pmZuTCcQ+Ddhfz4EN/9+pOtm098zqKPjK2ygS0HmpH0W5LiM413Q2nKr4k7sU//v8PcCrFCNjTlC
MLFC5R4N7a0S1ZgwwGgIrJ6VRtiMrBUTnoBb4f5t1a/ashd1beGDxbdMVmDjmKLfXmkwkwIHoYfp
qEYGzuPYOrqFC78L6UluBW/hUrpbyhf4y6DEatLgFV/aN4VozkmqeHGperL7icPh3JWgxJBqWIm0
sm3nph/x38Ua//46m8M7QceUNmFVycCotUTJPGbqI/4NZJuJiLc0tgQbGTbnzOaaCeLOjKTLs3uG
vlnJJdccmoYx2rUlvK26bvDLFP0KPv5tkeLK5Vozh3KIN7DZToYBU1BlsOXGbEtDfKiDu7L6SYnl
eNieqA/dmVvnIEXJK3OvDuaW5WJftGeGLKY+f4F0tI7GQhpqP1t2T//TXg41c4RkjMptlcLEGDjm
knMCjuX4hgaemjhhtgrkHio1iMYVgI6ovDQhSEk/DD57cml0dpDJrQ1V/+3KZFoYXXsRPiArnJG8
68Bu0SkkoYB4qhw8lHUOdTfrXrPncKaOLGyTxQ1YiH5xOv/y2WzKWsKsCtzzGbjosVrA9yEst4pj
bll/BHuc4LywBUJm1mtpnkEv+vcv/aPfFFwIWjbAEpOKWhWfiqlIa7FpSgFqVXzgMFuIfWynmG4s
5q84X+CBUFTmjvOes0gp7am1AXAgZo+6XxsGy90kD1DiuHUg3vR0hpamHx3Rnq9/4FbTEWbstpq0
I8P3L9Wwn2ug68NbzI+IL1Lf80lEbGPMmChwB7e4OD2J0L5N6701tpxIilnsVFhFKTe3mQ/I4nf/
fnGfwz+/WoY39EUGCxz0PyqQtLJaWG0YPUkdkKz9Z4Xa32RI4oH0fNn1XGPT/x59QaYgnKJJRVan
udcv8n+OPusJShsziUgijsE6s0waT2kCM5cDjEmzEf5kQm9gQ5uHx4+vqqO6B2hHoTPV67hgt1eO
YcYmbCASl7vYGgO2WrE5JJxZ9IjfZbpCNVyRcWpta8yC2WKLl1ALCA3H7ScOMoNf2ywHiXVGU7rW
HiPMclASQuaxoSKVSJRXmIHDBFqGUyf07Whrb20aKnfaTWEkTPi7Er/PPn+Pl67YZBaySNSKKxzD
bEnCObJTq5cJ/HtZjdIT6twvY3STG+eZecdm0HhW1WTflwjN6mZoFs5j3r12ejvgcLMAcjUICqkz
fDO0IH9Bo1m38/A8BeOmstJ6PVuQR6b2ZyjeZ7X+rgI3rwcDz+xwhG3bpw+zq/PuUMg5wsCX12Dk
R8PF7sXEU22oygCjt3atJMzs2nudFV4MpLJjyA6bTREdc1vHIRI7Z1Yxs63F6d8nd3mN8uQM4g45
jNDpqmeVeQgAEiv9ENfv8TNgNOHetwur9DRtl1PGw3bCS6UyG5Y7RXbn4aWKhS3bOqMuxu9Ur+46
bFj72MbVYVB3mHMTypViC42posxyz4ucF8dOvsXiPvIBrmd/btddHX3rBtokmzVPmwaT8NYUzXbB
9njN+B0ykkoTTwXB8rwlQnFYpLBoA2ObBJXO8oQJufnY5nfu9KRUAdZZylPVmQ8hHtH4321CKw5u
HdAOuDvYSPXYDPtKrc5rdnvs9NxkmQLYEbQOXt8XF/FzThC6Qx/E7l3QOtSHjmzP/udiuCFKQyxf
nY22dKHHInjckSUoQml65GzRpbaquSYbolBSAf5xvvIQJrJf0cCleoNJ5i9UOUdjmc21zSyYTxEj
dElNHxn8x6NDmrnT6z72RfKQ9IONNzJ7bRSUDnEWyXWeWM9YxbsDjQf9PaRvwW5fEztiT88jqDNO
AlsNv8G5k9snmmKzpNh4T6pyh7PevFZ5aByDxe3AC1qZblOv2etjU2uMppeU3UMX6aeks5+1GBMv
s+OP6QZ9dTvGRrvLqNBda3wM6IrXakketsP8/t9v+DMkiXiSAEd0RUhIklA/Jd2gq5CJ4baziZpl
2wDm0dx/1dP/8SXK3yGEA5aiwlRTP32JrNqC5Guzk35sx33OR12VAxPWGbrIKrPEo+HYH5be+JWr
vBkzhvazArnv35/zj66SD0oiNKnoARaI65/SSag4dsKiITxcQtzYMBCGyIcNEpriZWQyYN9gU3a0
lPqHYziBryMf26IG8UvWbnhwLL/Sa+t/pDeDMgchIX08gyog6d9PNi5p7C/MWY6NA6ayqfJnfi22
wZ2ycRfIRzR0ScKvDi3ceTGnBASe2WuXd3scux9braRuLHIQTleF1SaWdZ4arJFsnTWDyGnz75dn
//VhGbbqQCBoy6+19/9cw1RZGqGzOXJjozNlM0b+Osx1ezMqLKajIcGhOk1gE6qUWait77RSY/FH
UfhZrbqrMZqTB+QYXN0jDk7WYQ4sXHsynOeM0Ybv2AdP9YyZGztCTDYazk+GsNdKKhafNZjrvNHg
2uFVUHfNThtquJFS7MuiLA2m/CiWG2ROBobb4fdeI5LDqmG5df1/1J3ZjuNImqVfpV+ABe7LrSRq
l7t8d48bwsM9gquRRuNm5NP3p6xpoDNz0IkB5qbvCpUZGVoos3855ztE2ephx7S5fRgsMFdzdxD0
qiLLCJEzwnST2SaZbNw0FpEFex7RY+PNy9VeauDtDLYGFv5HIHMEwxOsujOLkX65qe9VXpPxSiLc
Pzyh4d9+ivSbru/7juOwu6RK/MsTkfe+21LJMa+xi33dG/fzZHirwcOvBCAdj7o9MEyQn1WC/fuP
zydoCBilVrmARgxRkSXlKojU747oTfwYEKLrVL4mZJXgbeTDWnJ3oVLQL2DEHssq6gkzY0mehZuA
bIqN1B3nv/jtShojvdi/xeJ8Kh3VG4MwPm5dubdHolVtzABOfyLbyInRlxBxNlPDBqgyluXmziNu
A6TrVyg6b7dcmNOybu/zGELmsiJ1kktZph+4u0aCO2CiCbu5rS36x6E5tL29rIW0QW35/gMyKPx6
MLthrT/PQ9XtHUn8XYf4mTzlrx7hzSa8PXrai57bidIpWJIPUs5fvRzrfq4IP5aF3CwuuLNuzFYB
RfhZuQR2Sqd5K8W0EjmZJFOYG/9wc3l/+8nwbbLVtTn4WFQ6fx0eSZIS8iUnxXWoqzumKMdiMBQj
k/Gcp9OTIGaO+RkI/YQeq2x5+nMwBmu75+Ppy9QEgQgAryQ8EzNtxTu8pUOImwooYvKCuhupuNd9
jzMk36q5kCDVxE2wjhprOQT0faR1vptLtJzKNLT2YEjvOYGNTe7wBBBL490BLYUhO215JH/Pk/hk
xmWyzMNVCK/PXQ3+PUm0xra3eWl+/oIo+d5okgSreyVXY+6gCJ55D//zQfO3FV1wm7lYgcuWkePx
b0X/rPMM/Q6f2ljhakUqCxyezfcMSD7HjcYA3VpZ5jtZfc4GwtA/KQisv83heQEUK6F3W3fZgBL/
0jIhERG2OfQcy+nwGEXlgbDKe6fIp33ZCzMulahWdpJ2aPxray2DIKG+Tb6y0ia1Oug/26XpkGhp
Wn3Y0NgdsB8aYt8Sq7piP/EBBh4O7djSAAJJxew3vrGrOU+pf0kWryNNFVKhfzSkuh9lKZnq3Q7G
on+HHn0FBfzJRmIhdUuTE2e3Z1VwWaUqL9e3XRgd4G/tT962xy++tsdPL4dqbwcyRnTNM2QjIym0
/6qlRVUsI/DKFWVtfxgc7mPqKozzmHPsSuN760w/LlMnZaXGXQmjSJ2lvpa9LK5E4Kyj/ha5OpNt
RL4MyGEilPtqeldhCmjA9+5K14I2MAJagAMdNzmcBiMfL7ZLJlyBnCsg6aAP624fRtFBzoG18RWe
BtfHwlDm42fVZxaMffM+m0r7dJtpAlIARwmlFk2pfepu7xydEG8AIzuj7nKMOXBWQZ582Zx2/N5v
N7dNFi+/UdIHTecIbjnaKhEUTIT0zpoc1IOUu8Jws4OFwoLUERF7AIE3eDzSTWGYyDKGMYjTTG8j
l2BWVZs/Wjdn9zeYal2Y3rz2lEshbxA2Pwv+v5EEw1gnVG4VkW+kr0CfNratzxmH2+WiowBxHwaR
s6+YlbVJgrEB9DyouNTZ2RqZdz+V3Jyh/U97xb+uMni0+UkxWr6xC25lx5/vl873IcbjPd+GbEXX
8GTTbfrAk8wYr6K0dptN4NEO/c+/6PBvvbRrsamgwHFIpoRY8ZdbjViB2WezBYfNhspFFsNrGfG+
7Sg7JbnemBJYXhUg6RB5qba16ojzcbltsANXAMzj4uY9MUJ9EXpxIKqjfms6HARGZDzMS5udUvAd
q0Y10B4964YH2KmGYVoBW3w1EK+Iex8AwESkBwJTvATL0Gwbq1LbtNY5VxHW6Ax1DpbC+svat4eZ
AmtbmLTEBI8NUI44Np1GX9HYkT6gPZKgbgyRrAgukYXz9I8Texea8H9LoT71TJyzZbtP0+i8S8f+
rQQA3wDdbf7NyHRAheydPT2EOwKIaQn8YEdgBnmBaQ4QlEl5XLfhFbsnDzbDnTjxywNM//VEXBMO
gArzuCQabjHqqxmRNp+NA70sg//dZDX7sawFiTOcmUStk+9himvrMTbLDS3+oV6xbJ6XPw0t6FpZ
ULkhKhSO6r8OXNmZC2UsUNFcsseiWVGqsMEk45TiiRy25y5dfi2tf1jmRWwBxCAc7qyjW07/8ELs
P7AUf34ljunxTFsMDlEkRn+p7UM8Zq2d3gBqqMPjfCYeqIpqGU9lGa6ShbjWkunF2rjpTIvQX8kh
5Ifo5vGAdAYW66kgWHCrbiGptwtoY1FxNoLvMZjqYn3pPJ2sNcNJhsl886QFvJkjp4/ZuDDnEvlE
9Fe1ka3gi5fupRPDp1+nxZaZBUeS6lZFGJA05HuHxUsIvjH5Y2ra+imfi1c3RNfyV7UuV7rtd+fc
5mAl+G87ROJQ3E7Rwu9ZctnYRhPxGPUFkalFu8243PhhILANzY5JcXghIsCJtTqYNBBh9mUzmaHw
Ek/u3LwONYWzjVsrNnDXrydneB8Q2p7KB1Y10LoGLSge1HN3075CDbZJnHoOVE+HMcq1LKmplyGz
VxlcHcooNpJi8lnCOM2TIcijCiCyi2A8aTLQ14EynryJwSrAcXwdrsXKDGCDhBO04JEca7bM47cg
WQ+mR2We6vKWSpeAj0ChjH1OUNLxw2SCjYlj3YU4PPOVHUfaPlRWGq5Ujq2YGfiacARNHBRiFAjL
Bf8mruDFrTflyL3Qkhy4YV5GhWSowqKKSWHWh64NXiSXm2DO0vWwXEnumbep0T7keWlsTUftQbIE
yFCougZBCmdAzjI5kMtGqhAZJtsogLI1fgMS2+sC0XkFTzsoT2IWE1xtHwKGct5H8RSU3N2dVSCv
5ydOXeVwy3Tdflb8qTFxvkmXY2yQs0fIQXetwp9jXEmmYK3vIfHu9bJBHRJtkxuzJ5Xj0c/7Q6/S
B/qXe47zVW76GeRPXO1+ojZW1j2oNug3Vir8dYLaEyfJz75HITpgdO98Z9kYk0FcuGme7dvEAsbg
KRMWCe9ou9ajdtA5WEe+bKT5t0/+j+OGCGzqd9W365HcoA2hEN26HbvfhPfyVWWC5JXadpmH5Pz0
JpeBPbENmBkqJM8zqbhzdU3TVMV2Hv2GEfRq+vLSp9w2ZPcuGzvoCczmcTJbe94WM/7FtjI2FOQc
4dh0Bh8odeQTp5iUwQ0nZt7/MQyTEf0MHzZ1Mz3QnE5+nGe8oD9ur//f5MNL/qWAm//u/xegDy2E
Nf/tCv+/cQ8z9fkfV/X5/avL/jvq8N9/8t+cw9D9F+KggInOrU632JH+F+cw8PknTFh8ix6WVdxt
bv9fnMPoX7REWPRDjmpmTT43yv/hHFr2vygSohvQj8UPpMP/F8zhX28mmmh4iX7EIilEI4lO8s+V
jt9VxmgNRb9lhD11T+jCwueAnPF2k+W9uto6ZHyirQz0+VA32OOBYzE+SrYuqVhxBeT/H7pBuFx/
6e4Z7oMqiyKUDQ7CLq7MP78m0yMPymAKHWP46F6JjBlocaPkwKEtD/i1nYde4fQYy9E5Murzdp4Q
gjCtkPUymT0aCQfunrz1xStQEpNV+5zvDEkxkXL7n0prmWJuOXVuI3zGhui+NNFLcUSYYLZqjcHF
sWYs/VqnVRL3XZB/kbI6vdvD4oHzxouB0bBkTxbdlN2I90qSggc4yyrx9aftELjD6p0wYhJ94bl5
TpWom60LjEqUkXgNWigwv61Sec9VgscvIgqYyXnkbPty6q55dfPwd3aZ/J7b0d2Y9a1eC8LuwA9c
3auyyO9bgUnaZ7i+RRbSX1PfYQ43kM09YzVfDziLLpMlU7HLexK6Gt+0XzCkGNsFffcD+8seMYEV
eK8ddTBkCYHdYqx+dMZibrSDSSVIyfvzvKpe+1OkmcJ7NVgIN43l1Mo4GFrQbeVsyI+UjJVnrzXl
JgJvuekDKzpFLo1cVU8eyOslfCOcKt8mcAKOgpijF/D1+XORlsbbNLXjdolctTeqMFolyBs2bUPz
tRTm9DGNqtnXi+lunUT2cdqF4ldCLPMlCnzcJHR9ayMYWWx6RbkNxJBd0sZK7/DIFNuSudZbmBhq
kxW9vkURjrsAid8Ona08mk6aP6UD9xLdIAO5oas3k1BkrSwDPi+Cy6+yLPv3nIDcXd315EyQz7V2
NM65Qg7zgdxv3Kxtml2FR+0bTbcHoAqrLTVPHUunEwS1mhaCFD/b+CynLqnqo92kZfq2kEpLkpM1
zheY7M2qrFobUg9hciWs9OsytdO5Q9kXz2lvHM2et2RExfBA9lCwi2wbnk1z04ZmBkuihXzOxA2C
R+2ZPai5qIgdO/cIlpDtOi2R0Nh16zPeyiE6suN5G6IFd3gXtMbRmiLxvCi0MyFh2/FQIEofstbf
+yKFBNBDZ9eZdg9SoXIUpisYwjvdWme4EwqKdXzattTHEM1XLHVZHYMSBgFD2TDuix6XDgvVkhQP
BmM/aqsg25JJNWdHciM1GFIH2CQoA/bFUDnHGeghpSZqRrzZiAKiuVUnAoDHO63DZTcWKF/tsp/2
0kvVicjt5H4xK71XrlWe50ZleFE0JHEo+2srWpLzbE3m/RI47XvK6bufkabRnibVBlmOvNSTC6Cm
LrKTWUremWgg4LRjlZ5sGeZHv+i9fT8NwxdWkfaRAzIk/r0wroCSxc4KAJZGKZGsa5kPjBl7ChH8
JoWnboFuwwCEMuvbJZ4LI8huOjgTOcEIR/PqWgNqrLyFSbsrDMshPNXsmG+Qrxvsctdh+yVy1AS2
dxMWkEPPAt/3Wh2+RlPPfytLQlIbMHwHgsmuxELDcHF4vmUwv4qIL/zGJOrrDTlTxK2MmRTQYuhu
mEBAHTqhMZmvOLgMJ54TIkWPhExWn2HVgQwNchIwlHLuXLc3LrZu0AZPlXA3I5G77MI0cpxYWNGw
b73FKneC/N5Pcq3Iu5jd/KPuwEZgTk2b96bOhp1ltS7Y0qU+J1MeEtEq6kNm81/cGHaiOwIjSTBd
ORV0ug2MQFcf/GIeo7OE5FX+8pHVDY88NO6TTiO0GzbhyjyUEu9Nx1P5mSR2/RrygJ/wV+FbhvZ+
mYph1ticA/fXXMmRaS9jm0s6ju8lAQSnPoAUxGneYsfIRyMicIDsSvYAt+fPtejNGOLVasssMdr2
1WC/5nZYfCxJRsk6VIAjn/quaw4ccfkTUWbmF/FJcx0vIPad8yii9ncqOseMvbEfPki40r9yUahN
MrFyXqraObAUcO/KXNvfjj0ySs0SDG2pZc53Od/lj3LhpZJ8oe5G8lS/EnPq3etSY7jpStu80um3
jy5QgadZtC3RYRHhHNyfIYkmje8hXdKEzyQNSMqFmfZqdEX4RiBRiC8pIP01YHLy0qGnKI4hW65D
C+dvY2bGD2W5XR2X2sn9R87N/GPyCgprNozeV2/Yw7YbcCwf+m5s0/vBzQu9YR2TM25z0Tw0iDI4
CmZmVb5uoOMRhfeQTR4S+9DSL25nBs9Nb4ljZHXeloj7aSf7LN9KJ7VZvAfzXRd146c/Goq2cpiw
lPd9uMcSRdbW7LonJqAMiKLQeICh1OxmAsgIq+RT3MJ4YzptAwZ7YX5/MazUwk5SkA6KnEfZd4KK
29tIsB4wIODmeOtgQdY+mZa4Argh0sgas1M9TcF74KRibWT0lrXAk5KixPpyxeJ9D33lbxorbGNi
vojtNNB/nCyjuY19GcLQi5VJ0+tT6rp1RhdbSv0p5ATlQeXFGL1aQ+I/iwbbMbCSCWg/iESqemIM
hwKdSTguw6fWCTezVdiPkep0jIt12Waj9k5hHtVnlnTDRxpMZOuK0focuxZOhZsOsdBUSNlIlywN
u+SgVS+hKdI9DY7YqQk7loB2Dt1truIlaIy1FTIWyQsSH1AnpWzK+FcqU/3ECPPQ82tkDbsngWwN
0PEkhE/f07Fxg/Lh/FxS90PNp57No+4P9B8oyeVzn/oPWfqshtPUdt8E9azJXsTwFoGpgMrlDP5D
gWwx6rKXuvWMlaThQst6nmdvbWv7XMw1+X1wb9RzU1208dQnRdzcmNlIQoe53weVcwhYwPcF+wg9
3g1udzBn2mGodZ2lb04OfHP028xeN7WG8mFnh5DxDfyW9UAzp+t8W1fGjnoTtZZNSmOYnM02P/hL
jXEkWJvu9J7V+pe0TyTGnB3/s3RQwy3yw6qyE8tCpKmYJOfugWe+WjWl2PVlv1dmsKoKltPDb+n+
GrjRuumBlLVVy5Vu148qJawQhE8RPnj8NPPopVJPcjgO5bKi6XiucpAm+sOc9KbrrxlTgbq7LxAG
WeVnEY6bsnqYsY443mPkIkJATUE+3bh16jJ8c+dSgE8KrtmCN4Od6+9Rj+EqI3Epl267YWLJ3xLY
Q5ix3wdPolpIKYw7xc53dM9kCV+Dr5mU5T9tv6oPGl/SxSez/dQlUMRMKpZNR1IbQ9ienxILiKcp
n/JL6E8XRoBnnxSgZ3f2UQIQVbeHNrQ3HH84tiqxth3z5G1olKhDSKvdeB3Bm21ubaYZokOzNBfL
iNJdSVQSsh2QVD71sFuRaLeqESRcxADKYlNX6jPrQ8DNHcYWiqWMbtwa7zIuvQPkHlpceHA1tHBt
2s2R2ExIgoYYdxwq0QXuzcxoOPDuWuLf10aZXOXU/aon48ptn+7hIiCTc6T+RrOfu/tCNvOv0YYG
vEbwF7wzIGNcAgbjsQwiZs4FhCjghwEr+ECSvEX2ERqbldXDVSk1FCKYFx0Gv5VHyQoAuPKqQx5m
/MGcvxe5uDS3cGbIQmyIlfVbVfOcQYYOsHFhxGU3tYLSy3gjQxbyEwks11TlmjHztS6K7U7a49mH
YkFUNKYEno2az7Q005TlSBEE6Pwapj3cTZm3WrJhkJuJZMAtDkzrrcvK6VT7Tr5fQql3PQqyr84r
2M442uhjkhQpjxu7PiyD2awN2as4qOitQjUTX5WYiimOCt03zxOLRD3pItV11BBtiWkPkNk4+N3d
rJgfFJwsnl41cq1GLjxNm9RH0sv42TGjWjjpwuyssW/CsQiGfD2FS7exvKZ5xaSyQNFAvUKjQTMI
kEJ0vAqvfVwmn3xg3dvOHQwfZI3sdmNbz9HRQ2H10BhVcSXvHjWGK8WaAFu6VrBAew+YGZajxDmY
4QCGKEI689G4bbDpI5SluUzZT+dJcJlhBL8qhWLTVVpvRVEnW4tkCXdFL9SfFXm7J79U8MSK7Nb7
QX2BAJDZB4DbpLlqr1q7VX2qmuqFsGUTm4Bp3dupafM1U5012OiwWSMJyhVNECW4uhRV8Ac/ZTp5
RVTuqc6Wn7nZ6/fBrObdJENC7IDs8Kw5xoLwgwBj10/lGcLusKLElHvDLc6GNV3HoS4fkbkYq9yf
ylMd5gosJgO+xArHhvZwDM6CvSazbWQIe2qEaGODAYd3WRWg/nlexIBbbHL2vYUwDRdJvku4t07D
HNyUrCQX7hwk7KQ2hx9EIBBg6U7tRsMKuiDU3wObWeNnhVNzsFXQxAAfuk29LIBmle3BrEls68MI
qg6UeMEGyl+85wIRGxHKk1vGnqjyc1gn1mrpIUPmSV/sk5JYoFCnxUtgRDMhRjj1oQhYat5naRu9
m550dw5qx4Mng2IzpLrD/9RQPjaVzenRWW+g1RJBb1E3r8Fkm09ObloHQ/UkpUOROKIST7Z8jPOL
NQ7eY7m0HLn49ph35gpzOHfNJSOqNTYXOX2RjVEfIKWmP+VsZ1uQSTL2BlOcazIkmUDkJPHOaKHk
FHV7btrgoLKShtZGxMy0NHycF8RnFtKLddr3eMCZFZ61GU1nhgMzAm+/dkmSd/RzoPPiwwSNRlda
6NgCnB730OSOIi2J0g3CdyvtLsyev5KhTuAcIGIc8OpvJqvCUkAg197XIfShflqY3C9ZjIZQ7KPe
V2gVTfOI/rHeB6IfzqCJrUs+1M7JV5kRYzOr9rpL09es69VeMSk5hgac6dmfkjPgV/8l8gz7bi4S
LotEZwc5+P1Pxy4gBqL2X9b5VPubcpq6s9c1wUMF4epQEZy7awzSyCNL0901SZ0esRTSxhSkz90t
jmhj0pC9l9IrMsLOe++NzoaaxB9CirslFA1pzQZCsm50jIH9pLCoEPvmbRloKUKnvI2QbxQexgAn
34FJhxZxWHdOiyWvKppTNobVr0l60x0OqeIH+Fp7VzY3t49T8ooYz5bA3YmUewfWKXeQJ6MH/Bnh
WkszP4Qe7XqUZJgYbKP+QnHDBphXnZwLbD2oPQfWBKHhExlcDcGlLEb7ORinKE7tNIsnYbdE8VpZ
bJtjemcn/vDkUeMezA6rpFkU9a6EBQNglS01VgnL/DaM3jl3liKveZDGOrAyG9fvNMaNIaY7b4Km
vnJabm/Q7fYma3vOc7//FbVJdOFtNbGuRPrLi5aaBeGcX/Xoy6eWJ4FbVnZXJ4+8+yoNWnbx401C
f8NCOq0zQWE+h1GOUxlg7JksZO/gNLdxiBnpV7ef5J3nyvyolRM8TUVDT6rNcOuJgAsjD5hiA05d
J0NWbc3Fh7g6A0WlpQUjTpfcbdtKdc/GrJCtpn16XyaRfbHzjsxwTB0XZOBMM0LZPbMPqnd+cdvo
SNLQXYPLO+4m490Zyuyzyi1CzFLykJHGzfIpbRv9XmAF/BSBXbVx5AhxP1bl8jyl4bwHc79cW/Iw
fyhfFJexLA6JJaMvjO8jxvcxOUg7lXsnSIVCOiKto5eOegYMPQ/pCktpeoyaWn0Ck+HG8hnv7Z3e
ae9akDAvqNe9Vd228nDjS2zhqxVkjGHwria8EpYjs62xYPFYofykpZ3N6YklqcNbh5ln9Usb221e
nSJHhi+BDxPMmkH6gl+YN4lJ5zF0znzse6PcRbJWe1lNEkYHHO2iqcVTQ+zjmQBxfxsljv8jK5zl
vkNQiBAyB1alSaXAjeZmBmj0mn4lLsckI1oChK19XEg4/KZDbwm5B4tapjd3TA624Z7yOd019OP2
qgl6FCze5PSxk0rAZJq5ZUYASDDsWrTSbxbDxbtJ1X7cZOWASFaPPMIZFeuCdirbdkavyJ6Ew5me
80lVb1XbCQrylllRZ1jWc+R51gzOrQRdWzWiOOuuTk9BIq098qnopOWCEGu0wAqvhtLhysiWwroj
As0gHjFwcGQi0jbfgqZ0Lsowpx1yRmPD+7KwUBnDsA5uj/AaGoyLktgsmqvZ54hMMsfgOlOe/TQI
Oz1Ws20/cwzU94W2FFiCfPo2Vdvu7EI47bYxWQCuWuzEh9wIzKdJoDFBeH370TTcB59WiPylSBTu
Pifw0FuVpqaEHsqh/ynLtCv3fVr7bwb2wR/SVuHBcx39kszz9ORLtwrXpsXePl1kuOckZKozlcZN
uae8t7mM3Lsk7UkUWpLijnuxfzPLzAG1WFKvoPHNH1vdEgdnkt/4iWpWlqhJEm9j9U4KcneKDk6h
xdnyoDiWfc46ttYMP8YhjJ4tjgrEQqPn/2jmAqSgNVaSUK0MLL+RqfWUlOJkg8N7jnAF7dWi3bu6
8d3XmqfWWImkKiA8E0sJU2yCSTAkyAGtrsXBY6THkvAWhNqT/dQVprnAH7eccMf6vyk3niWWR/o0
+U7US3HMJ1r7tY7m6XtZpHwgPDhcp2pA2p+Z2bO2i5z6AAJssMbEZe79WvXbIgtM9GgqzNMNJhJX
r7taRPtARkyJiLQEUukGqHMMBmY7K1LyZWgENQI77K0vicdM8OhvaidUB+YZaj8Jo4nx+Ta4P290
QunUxaXPuuSqlmU54g82fxAQAAOz1skhGIR5GssJxZ7jh3GHOukkO5nxzCXlnrAadT8D21hjCauP
HNvz3puwDy1ZgiGQJu/VswufF2vpDSVcs+kbrbZtJt14DiaeAVYu/iWPnPa7rgv5i9tyeawCWZ9d
NBHoKfnIqQym9oE8hOSx6Qggadx0ylZjOzKe61MsyvTf5ZGRRwROZjS4JHs2Klx5qcCPDbXTP9md
Vz5oBCePIzuYdD17/YjpGfjVyjUWi8PDBV1llY3xzQWL38voO+ih4zjOKp6cjALS7Ap4FJlHbu5q
HDr50xVT9knyTXMGllZes6Af95M9eF+m6IgyQpYC1qzI3Oxt4Yp989iXUIBiZLqre0ce/CxRT4hj
mnLlzbV+rabWxIjVCcSy5K6a34tPBusx7avO2fCtjsZKkb5xP+CUR88nHVC2ZeYRJ6wTU6xtKP9s
4WXZdethSvq3QdsL5owcr9uGx8o5NQgbLtJwQxKYnMW7D4gjD2Ou2KCHqc7PtRvM8DTafY7cGN2M
2qCjl89gp+sHlKneO6PMHkCZtAZzW7sjyqwWcApCd7kY2wbv0jPDNGSUyrW37KRuPOoise8opPxH
gxx7hNWApwP+2VCcvCD1rnXRmvvBtGkwgyz3d0YxR6hFUj86DEyH1i0R7z/B9emnKWizLTWszzAl
aRPGKIshvyJTw5ILfJ1tpiXCoxYOzMkd9oh0BMAr81094f3HnmN8wyAixMdvw+6UTTMfsjco9i0t
CSSsRUwPdOPkGZpkcLkgYnTSJT+4Jn/ZCpdge1S2jXWkABNdbwjzRsfMasxLD45clt08mPX9NAT5
61RP+XYcnPbBbCQyut76wPNr3NVKiVfy2F0GTqGJGDfKeaKXwd2oqEUyTGdMVu/IiOIkqOZdIj3K
7N0OK93s2KCnFL22mZ+86MYnEixAjn0j4WuzJHNfBlmROVC53svtO4Zpm3XMrKMez04RFExy0NhX
Hx0WIhTYWXGuEqcG8cfjMOfCP3mSn/PIv8cQPx0vpbLqz7npMoLt+mBfSqlO3FA5O5vOfOScG3eg
aeliMTbPj7xVfj59PSVPjPH8uya1UUKxAbKuvFOXV+jO8gJewlszYzWmeFEZs8ARbtBvvyytapdy
gjOqqnN9TKBXeCvDHsWLZzCGjAa6iFb3/sGtbnkDBO80p2F0+1PeSePamhjTN21aJ0eb1OVXvzaT
h8lncBo0zvBdCR+dqlEl+4rmDo5tC8gIxzCMHDQB4wB+kEk2EpU0Z4RUhs7PYBmHu3JK22o1WRnY
SCxGFgNYm2y5jetSmKMaynVsTDYGX2WN0P2ZyK3AQQfvXlkUDPC8Dk2OGWKtMrnLFybHWf7YtyHH
RhSyJVrp1pxwahoif/ZKD7zzTYO+X3zGmessQQoGfTArfttNCmrWYjs6iNtK1+NuehAk2lvIkme8
sqjlUXL0mYMfLFJluaxrx9GHJqsjvKHItD+HVFQX9OIfLSPqF0RSOKr4nxtqmfxbumN3TPQt72Px
8mWHRSN7kJIKp0i97km7k79zJqvYN+bi/tZNaf8qBl+9cNY6Z5FO+j1U1cxXnZrRU48VGcE8i2XM
mczCblUmAsv0VoCiw/N/j/k8PreLUT0vUP+X9eIQLW11aeNuPT3f0+FTS7vVkRV78ZNeJAMx2FgJ
3VPHD7ruyocxnG8hPek471qk08+1JctLMPb5hfOQCi+ICji92B13o1MxjTRILNgxkgGlbPBI3xX2
REtjKsGOwAOtm1S1USEliRgMsX71eYaz5ZITI3pUvmU/K0Pgy+oj0VBzlMi0rbxnaFXPnMOpYE6q
ElXwRx1drnzmj4hmpLja3gLYbc6nH+0YElBcOdCRu3AKH2yzFC15Fal+MHNLPHqIDp9sw9VXxAj+
z2Wa1cfY9DVVU5buc2BO34gB+zgC/fihloxxAbFeI9gXtVzUGADa9UiHYXrSMVpPXCY0HNevndCV
3rShLl5aW9TXidk66JehKl8rtxE/mKKhQw45sQPV3OCF/RCXtsFgWma+e6VlZZs5OCLEbSckJj0V
DUdIVkAbCyX8VVp13dFLjPQuqRXLRUwLb7WJlLwp++ooF7fZQ2eh3rA6eWlDlHNlmrTPwN6Dc/9H
BlSlWvNYB3lF9QsyeRjyaeaE8p2LFHLkN9jXp7oVON39ya9ioE/Vjwz9EtNWcbNRu+KFyXsJVZoF
CjjS+pYJlM/n3LJbhiB+tAnraNkHRl4zIoxGnJqqrsu4NtAntP5UbVPIu3vec32cmuG278VCP5V9
TTUyzLaJj99hzeux0eB8gVU9ynR5BshuPEplpTvmt94eMyxwQBciJkM56a3lrY1hoIOmkqBnfceo
Z9pH4Msf0cRUcRAm1hOtxnTfzqV6tKApU3PMyAybMAmf7CqP3rLICn/7GopOdHsVzFKGCnxCXb5x
YcHwVdLp957tJnsi66M3hAwQBOtlODVs7f6TuvPYkR1Lt/Or6AHEEjc9NRCgcGT4yIz0EyLNOfTe
bj69Pp7qxr0t4Q40kIA76ERVodNFMsj9/2utb23SglHfLMxon4xkPWuscxvuPYnPXWI8AU3v9yXG
UOLa1CbsB7WmMzgbLc4cMQeznUM9woPijuLUs+pgRyDlnQ0mfr8e3j8mMLiDZ0a81OQoCkg+ox2U
ZZ2mzR9xT/Bt1cyOeyisZCI+IbOQmXiKKbpS2FKa1bSPscCYG0cr+ZU7Y9Qon6ozbqeUWeAzMHMk
aAUnhamyE436Gvmqc/obAUPbwkwo1WMXQREthT7ci6IZ9pMmg2vt1iaB/CrL6TpJDCZNAP8CGzMb
A6oVn7XJ4UjZc18x2I5gq+DgtooFgzOF8LVxz3tH8Y0ax8Mm0s3mGtaToG1s0Lci5SoGgtqB57dj
5aR1VrK27Rh6W9eTvOpxNsRQhe2e11wHrj1niYq71QmOKL9MRRVMFg7YbApuhhkre8NMlYsRaR9V
lw82UjZrCX4xK30MXcBf2BflYxHEd01NtPVghhSaoUPsNQ6qW3OM0iPk1uk5riN1R7WWRTAnDtem
PU5fWpA1G3Xu01c3qZC6aiWI3gZynpAzsmTcsQNplyQ8qzEFUuXOVnXjOIjCIJMrWr+k+PJI7B6r
blJzY45yeW+LAYcdXRybhH02SpPat7/TNCPpXYbmfa4JkwzkbtaaUbvbChbdTk2K/DonhVzXOYKE
HFpbZSjosVew/nB2WWMqO8diA9egei8pIrosXIe61jBWPACr470dpupgd3N7jCOdqZaFYwDrSZfa
75ku42tezu51Iny65g1Hn7rSW1x2Sd9c1bzSr4Vbx/Z6thzlmbYIuiMiYjZvlErRpZHR6rP6rw7L
RsjBmURxHPGE18s6ewID+J72eDnZC3OELhICVm7AI9CqoWqt4dolL0KT9YNhRtrJUgbOy/9P3ITe
f54eZZQsA+oGdr3/8t/+2Uv8fzgKD9FnwzKr+PkXM+G/feY/HIU2zckO+XfyvsCJnMXU93dzsqP/
xdxhcO5a4IM2Zr5/+Ak18y/NsaERktYnWur8m51QE38tLYbYCRecmGnBkvjnj3f72zj+d7/1f1Cb
bOiLY/DfOcyBEOmOri3G3+VnBMz2v7n3cpDZgSJnL64uQ6lYWwcqzavuzlcniXto73Dqu7nYNqVh
/gYz4Yetwi2pdc4YvHeVY4/rrnIDz8LD88zz4XOu7OIggNRtCATbu7gzJDS6hJqswiwuCG0fHbE+
AdHlaCefsqDlI+9zylMMfX4wYbwMk93xNYv6o6ifCBbqnyC+eYzOuYnrJnvEZvmbmA+xmXTiKMP+
U3VxOqkkJOWMwKZRJ74ejfEUK/0n3WU4+HrQQJVwbb5sy2qaGN5G4fTXvA1NPa4DpQRJtAiujrPu
VAgn7AgwlSj5mQ4THtOhhI5uRz/08e3qsC839EpHEHC3QVFwz6bGal1F74rC7pFEd3Im7kMaInR/
Iu7L7hQflCp+4/xcQoDOD91Ee18JOtBw3nQNXmxAXxqu4LVdjeAh03lbyoqSgnKItqzq4kvOjXCk
kwzzShu8ZX3rcabHet2JxjeG+AOwmPllJtp5qk4hgs0d/st8nvG9t46era1SbY6g/g6aniXXKMtQ
ZgffVXXSIVl5dfDzcLabtHNmKXhzHINWX/5TWUeHyZ55fDaGddV7MkIIZGKn4x9c5ZaR7yJFDx4W
x9g6nrLxNcuYm1ijRfuhluGuKQdubkakP7O2DFmWuPNObfpnGWnZSc4GsAElPhBuVQ+U/l4Vo2f6
G5bWSOupad2TkajTqUygszt1cidpoRx6WXMSjBKvNpr603ZfdB3jY6cl7g9qA3lRlCQ6PMJjjRRz
58id1KTqZE4rmBEH6EFNjBuuVywAAIGvTBccYvHFnNyXWZjxObIwUFH/slHCpiZZqDp3MGFeI/KN
wUntSFLMWkoph02rlcbtzwdDsr6BbtetrM5JL5zA8y1y0rucWrErG5t0j7ReUjFmK5xl3XGCb9bR
z3FIRxbyQTJ8ViiMPnoczz07eQgKe3rBWY4DwT4H3cSpMC3mGyeSg2rEexlW6kfX00SnTuZV7Sog
sPowe13iksubkohT7AiLhSyk3mn1tsfOvEEhLQFvA0ju1yz8+r2i6AA2zC1OY6+Z7VPbMiMOy1PY
GtTdyCMTzoOHLM15kjE461GIyXppqzxlsOwkKwV7yoBMkg9Y0cySryqhDD7C8ZvR60f2TwXXGalA
C/eIwtvO4Kf11BbEQtFpPpeIOCWj6A5Rmp4atUz3ijSjg5pL4+gCl+BUPfkkjcpt1vf5h0sHVipW
Ji3gL01qGn6NKEh5m5QPHRtSgm7VszpgJyho1Gb13T1DhfRcPZx2pla42xpt8KRGZKIgSfZrzG3j
AW/MSkxdcsWidzKyvnrShfHYRX2+x39s4PRDH0i79q6yB/QsDd7TzD6b5ojUi2PbjxwrOFIr1VzY
UWMwxLUjmvYUgU3yXAPgtOoU91kXL/iD1maKZaiQy1yiSCAfpLwPoDmGY0xjPVQaUXJ8Ml6qKRnP
Be02bQ6UA9gUICNP2kAy50xVsbJV2p3kwXKlqcsKiGHYiH8k3XlMkAl2yjzeK3XbHKxSO6kEL3wj
Md2DzpkgGAblQMM5W8dQjgRGImrOrWE7OFyPgzVTaKxC5HDqyrgQFjE2FByyuAiAX3B6SLxQlPGz
O8q9oHZFx2B+ymLupHbQtvs0ty1eq2JrdmlwnmtN3+mlLNbaezs1xrEXwt12wlLXGMLXdP4oF7gz
F5f4m68EwUVReuMyBO7WNFQgFYQIg/LUDoPliSrHIJz/FnXzrTTKfgi177hGicraWxNlW60oj7wK
n1XNc8BRld9zN7MqGikMoUxLZiqAq8r6afLxc25cmkA75SlKJfZspfHGljGSy+c+UX5idkW2qugf
D3TSVLDXvg0qpjbcbp7UHlVu2CNDflRjgxUzvcB49eNDQqS+w0HiHqVoaBwjA8i2wKvq4bGunGkj
0xkbShM+sUMxr11NzcI8okQwxV/K1DxUSkrxgqU85z37SpX247AxbmKBYAnEHdwc0Y0mDqqeFohL
EO/77CZpcE+RD/PQOes74AXJWloc5gupU1RCEJN7W31AQGkOdlLyLDdKgQhpI0VackY1K56EYuLu
05vbQsTxwU15eLoexiQYP2yj2U5dLd+SXOQrjHzuTjdS1Vdp1EzpqE3ae5KG4qS7VMQlSlud5hYH
L9gJnEMm/CIIB4MfjAPFI3KXxlhR8b2GD7NUX2qwRlPldk+iZnnVY3vGfmJde4SaI8unflUo0reJ
KAyYmGuHHxvEp72OdA2GRRY/pX3gN4Dngdc4v8qKQRiUZs4Gz7G2edQrLJgV169dvC9iFmekEQ08
duSe3eTU6k19y+fy2TDQo6ZEswlATrRHJCzvRlYCU+FED+wrsSWVwtyqIfXgjLKn+mWwrEODd3zF
QZr4punmbGidZV2h8UsiEzn4bnQ8fpCPuCkOya3PMr9kDIlDnThVmDypISYMSDUlZPFtH8Gisk1y
R3rp8j6IzjLrfKpQlFVr2k9dapCRYp0J0kogSazchrlSIygUuOZO0Ji2grGkr9DHkTRdk0Zc9bkn
Mk9fy4J7QEqxo6Xs0xmpi09V8n5ktgL85F0HXLbJKoWUxpiv5muG63HNeuI08FBL+69kKQ/+UxeH
nX3aMEFgCyfuaaVbQ6+lxzGmW1HF9BSaw5sbtG+cFuiwSjGEmXG81wX/7z99QEsbrQlzvkiBxBWs
IE2CHyuyERgnrCezVP3J5iSlbbFfPi4Mrpb/jRSXbgo66TqZfVWchaYGakUJ1oKp+Y3Isz8YKTbG
JL2LCtN7S4lY0tEKDBKW5aWQO4wy0WZKWg+zH3baFFCOUpMjEczCk5p906lw5wz8JQNu7BOLOVvH
r5PmWznMMCBdnSilRpqB+o2JDj0qamUAGKzg3IiHTJ26k5sjcuYYHHdKwD+I8kexgDc6ovhhnU2c
sA+jgxAWR8QWSJ676oEO+Au8EsX7zcQLv2ps/ZwG8lD3w1HtiL1lFzsg8Z1Wh2Jh/U5Up2q8+ioJ
9VEF31DEKDAMfSuLsEDTs9xniqbLGlJXF4VbPU549lL4sFREdQ01npZ8dQBSRRM2/Pkk6ZWxtZeJ
ON2mo1QEibnhrh59lbaypEk59tJVOmktcWGkF76PbUMWROFasYDeLjWqiDPbpZ+30jG+zZQEqoa1
DUtl77CtI37I55gBnwPV/qlGWyRQvm06midnv8Gepkbxe0RpkL5w1AxwfFgr9tAvYrgPRJdC/eHP
r6eTn4MmCsINCdtP1eQXPhaQ6na/0YyoJLNPWRTOsm2Ra/sRuR/H0+/S0Z8thLSCBiUnr6N1elk6
TqaXOpo/Uo0IhzbTA25eFthv1OR3eNALbjxOtAd7UPiCGqxS2Hq9s1f7GuM539JVZo9Xkew/v5nR
2xfWEL87QTs2GPA5699UthP4R3290h8K2syWbphmkJ+ls6OFrHC/bBrhzd70KpyjS7HzQlkLs+QL
FYUkqWZeRGtc8iR4agBRL61VFRgSJb+6lfIUU8sKTW+3NPwginz1hv0Y83cEC8576pY6h5ZPsmk+
XX7TpQJ8Aa4GIKIzayIA7vyyVSxW+EbDFLnBwjG3Xb6/axX0U9Ah1pZsjzkWc44FjTXgRLWzxjMq
GzQyiHJBP+qCR2bzsMniN62E30lR90LCKwTeI9pnSlvladXdll9vKUfpMmf/h2y+UJQL132iEu2r
jyJMj+OjapQXzbuEYK03zFOHKQU/k+wLnEQbfkDAn+GIAF+a1UeLdQ493DxOkkb7AmZb0L5qdFau
GlabK7xFq4yj1krNZ6ILU/XYMhbUgzqvhdF8TTVhMCpn0bNIcmki2dDWAPk7jIAuNV+A1ql8wEyI
/65ZuYGNtxRsmg1ffNPg1MN19jFM8WlKU9KgGpUQBazY0XZv84SKPY3T2S1aPFpz7blp/I0738CY
Px5MNfEJgDNtZK+RzPpNkbSWF+C24Yk0iXPmYogCf8feUZyhWVz0Xu/XET1KTGD0rztjV28Ad1IO
hAGeDHnT4GcqWIkCovVof6JnbKZhcejlAcszHd90Fu3AZhQbY0iots8Vj+dVv5NUXZ6qeL6Jbgo8
J05ZWxrhdMMBtJNSwrwchvqoEKladTSRvzMoj1b7rSumdSV5na6EpFLMmpoIQglWxrBP6wMrLqj3
9Z3b7Rsx7uqBPFbCS8471KXqpZT2MWI66tRCPTiMD0pPeoKAP788KDxC+hHV9Gnl7s08ftcTZThV
GgnkDkbnRizuw9Spb2Nb+m41Zu9E4g6ZLZSbWcVeH1WksaT9IqtY7C3IfU5YjqeSg646ItW4/JGO
UzQMp7Ea9uQuCRzKMsUMSLxsNC9OxwPZGoQgSgiIbxIpyKnOjbY9DA78zRPziVuPex5OlyIW6YGG
MqDyMDplmW07mUDWKz1nxEEOmGZjUyh2VpkKzkoOFgrTcrA32KmuYmCbhzrZ05LNJa0RQp6mF9Ns
bOjTiufylsQZbJX+iBZ+7UPnJUxEs5XYTA9VH7+6zvL9A1M+u/341XfNPcU59chq6DsHnH5S2qbc
SLbI8FzD4MC6tN2ks0F1pVPVntOjSpZjY5x1t94n0YjTM0vFThqIbAUeY9bRjr6PrS724b0rfiVK
uRZWu3fiMr6jWIJVSsbk0uJZplXrMVC5rOMK+JWS3hw7dzeKGdE0DWKCUKq5pXanP3BySPEeefns
10lUrttW6R/KqtkYM9AN0tnygumYAqhUPcbLByUvfpl5wsjRJqXXtBUyVifkpi/xjOmTHT+xgkq2
iahxDFqr0S2kB5In81HPzw2GrE1D6Juwtb0iGzmfAt1dzbUqdkrviOcMJ+iaRTSAipacXzUd5WJk
jrsq3yWW0j2oOcGhBZe0IsW0Lg3JknXkGFJ1OGwBUJQw1dajAI0K0YSnoQG+KdJ2edY96yJU1nzf
szDDYAEzgvFqpHNyEdS8VqjpXg3MX6UunY/lH9qcfkj88aeQ49Q9abqOO7n6GWfKc6aOxsYrknK+
ckA5K1NBM1YQhV7hRuplVFkOTZH9xg1wZaTCWVM5rxzzYbYoVmzIKurDQy8D1m9mdFcK1yY/mP7Q
bX4V1QasEil0Nk9bJ6g3aggjme45azMv0O0yiUDn6jsNnhTzQYdIImaeA2q5TWtBeFRy5zRI9x5V
XfdDq7oSp83pugSPKcHalEX8VKIyjGpusqIw6ZYrFHEMgbZNjaR7UjfKdQ1nwrcUeXPGQ+2MzLgD
0RKWRuOqTaYX3F/zDuQNm5O0mpfEIUTfun6naTvctqBmgjZNdyHLKyqMK7luKwsUlMJrHytEbotm
PGSMNufoVZ1z3Qs1PJOGiv9qJP5vq14QpMG2p5uYoXTBFVivqGYz81iKTEL0NHcGuYmmAdSXNkMY
S2TjDd3I5gn/TJHnsQ9kgaN9IBUeohG3EvKI5gLfWDUSCE43YRd0UNVZKGSOj9V4RmLMYq80Bvfy
54M1Crqsg8bZcrqp11pLlkAd9EV6cMUat91Iw1ZrgHTLGD8gbqS4YM1o9iuG7nUbJ2dXxYCGTfUM
rLMkKkQkoU5s9luRjA5WeKEKwTpZFB8kgTP4kdV8TKPh56L1dFxYKwxDnHvDq7STJ+Bo32LGbjVn
9FZyK92itZme02LjywspfeAdz8YwhpsKHF+uqOWtte1P6gdmYhBsVO1B3UQ0BB9jnkr+nM3fitK4
PJQG3lO8IY/wrlUOXvKl6azqQ0iQeFwM/dEBl/rUMNO5ggf+iGHQEcAQSCJiYe0g61WiVXaEj/Eu
sPfcjGBiONRlX2CWOPak7hvR2XQXO7I5JHbFX63+aZ02fcJH96IJ2xvaqXx4jdNqYPZHf8vLjMWt
NOU+oAFXH1Muu6XIOzbpCh5BqONLjLkHC+MJeyKgkSHs96YYDrakDDrqn+ic/XQ61/A7c7bWTSSv
+GqHo+zR0e00O4PMSvb5ROkzIEj3ZhvlA44/fLRt+VRnLOia13kYcaUlc+x1c8U9V84B2ktHprNF
osVMyRwi2T45g+YVFC+szLqvtosC4FszPkjAn9tWg37lgtV8tJV708meHXqhMTE05zgwh10x4VHH
T44duIuqnRkf0Eb91OQlGIv2JBSM3WiV47bFFs/yMPdMuWBVqsGXbDV5sW+S3ZMbxg91E9uAJUyN
NUt7orCTFbZsT7IxbJi0h1ovH5PONqmJ7ABw6PF5YPmJ6kfytQVy6Kb5J+lMjvyZUHYj681cVoqn
MRzQNAM2vJspkWC9RXw4ZxuO6do9J8mIp+ZLtP2rwB/0WCYTTPXJ+kE9qy/4ZnsCxLjJGcbaTyJu
fj9F8jfI2tVSo6gVVvPTdZxdBpgYU6EqWICCye/m0KK+DYiMltHameTnMbLxmUu73SHqfeFtM05c
/6gEunWIC+da5tl8KkekzjIEXJqB0joDAeNLY4LOE8cvsoL2V0c5pVULIyCJQxZDbb/DzFlsVAU0
WqThbiSexAEVB/MO9w1kG5ixc6j3nNHwrgh3NLbdFLHEmGR9TNEcD8u/ZeVMsbtjcvBslnxjE1wH
NAe0WD0H4MBRMVZNQYBhxhZqzPPanSuGQWb33cgMP87leNRCN1jVXc1DvtC+pnhEqsydcA8ljCKR
iLtlzC2SKymDkUKiwMadn+aBDUVWk16YYCwYUAZ6uxxO0Iyx+rBLP/X5Lg6Y5y3GiFMW1r8ZBORB
GyOJBzn+YQ+dXpyZ9LSEfMAcZ9CxC65vF9BJzPI3DDYULODJ79x7iry4y/T8bargxNpDHa+rPGeS
VnPr3OUJy6wYO1qMSL1CEqF6XKMZYaIewcrdwK8jZubAtLfANL5NqYobIWP1hs14BzgN445VeG0F
qJIcNzbmOLr12IW4wVCs2Zh6jups6x4+dQ5ZBasxQ7XIPZAoB4g+V15ekx40iY67I6Eb0WcdRPU+
OiEiUKPL5mxTZSodsvR4rWJ8Er6ms2rpMkjMsDLZo3CReIHJ3VxqI4UHVRvvXcmJMmd6CGzWKe1Y
H3U7HvGXSrEdhsATUDecMdZ8ExK2ZzskVnrd8VOjh/ouDLnrZ5xSxsyJ08rEFppQuTNZ+96S6gJG
7aZ1WfFKq+BJ06HIYKKufBcj3NI8NReh9CbhlTZR1AHnXk0PeYCH82wG9asRsqdDNrsNNO6u7C5V
Lza+YmJ5Pqzu9FpN04a+BpyAS7t1o+ARLU0khEl+ldjC/Lx3/UKNp31d0a2bK9axkq11JBT9a0rH
+TFHIMiG+UfotvGMb+8X4r4Pr3G+mAWHtnIerxgO+n2aGTsheIsWerdsDhVPxLxNbLyUvrXLn2OK
cM96PgAI4/SWcjg/NqwEq8Zq9pjr5GF0RsTuinhbCVnv0rZmjYO7aQH3TAX6BseJtDMZGKeUJat5
G3WcGAT/t/0SuI0SQ1lXprvHoN6dlr6rOEQgadXW2SBmjrssekA2S/dFF72GbZPsQshQRWGWvmJV
P5hWoFKn2nw3YdhWEMhqNaz2XQGVskLxvSWCAJBIMi9DgNpmbQj4IGMVjID6J7L3aLUtz/Phtddl
+KbRcQ+yoF91rcif7aib15YS4VvPJAtx/aur5LQjzIFzfdlPdkHjZ8kfmzgXWZQfpEVVT+J2vwcj
y7aG4YTkZZd5KmgHX+VsTVgvORsUr13zOON5iTcyVosMW2tPieoQ7YnEQ6mt7AUj0RGHTNRfZdfl
GzCj+R7194xgsg+n+NMUgbbtelVd/blg2xRlybZxNy+xMn25G3ONReHeLAyITIPr7pwYeVWyUJMR
BHXJsiW0INLW5aOUmQaf/wGh8wXa9Rf8tGPrlTq4sLI6tSwieRGeyadfJwJgRsi63rJqOhu0ncz7
3dgHSCMY78dxxm9MItBSB6+LyzvGbNixizYWOd8Y1760bk7gc+XM5/XvMjrTmLe0aHHQSQcD+2ZI
SqtBvsE4neEHzzTgpRnxoixDFKP4udaq7JRFCeOFze03Ujm2FlOV+xxBfxWKAXIerghor+bu9EHC
rL2pu6rjAha+2zjykCnuZ6PH/S7o630xGzx5NVZGBq0+1piMfk9IrZlq5SaV5olSPcVTWBPZzMj7
qCMhJrPmJIpD0snmmOOP3WqI4YSljXg1VzURadnCJI7VZsf1O9jWMSuaax/U6yA0abUS8qZODf5Y
6DVfReq2Xude+qax13WkEJYe9c0UGssTxgzWdMHYB12YUMFwuWPhzY5lU3O70vorf0cW0RHqYzC8
SHjWKy2uAODYijwqzah5MoDpqTTGfA6lSQ7KaeKHqabRJzfIngS4fHc5bxm7jPR3tyD6AJ0BZkKP
+OK3Sti/95Z9xp/nnFI12ofqsjov9c8AkBAhwji4WLNYlXrY7eYRLWGUaXcYEzwIY4SkZFgRAA1z
unaqNd6DtjyIDvdQXlXlKdZhJIA03bESwCXmjJ9qQZ00bOd1VI/KMUts2qjDFwJS9bqyUnYSlg4c
6LcZzhcRWPE+M77T/qdA3O6M4JiY2TVoi3GHkXAf0zOwIpCRn9TXkSOhYwEAr8IKZzDcU6GG24YQ
wBrN6x3g8Ih2T3Pw3Oh3zte7Mg+x35MBoeI9YUtvFL5SubfsQ0agdA13+HIEDoCoeXKxS+4oSWXd
pglSa5G1caCLb2go6FbS/Z4U8HO1Ta6S/LEHsZouc8Oinj09KUV3LTNL9YdiZ4RoLWULktGav1mH
eeakQA7gTl25+B6MKbjmHU3T1h7UWuaZmvXe91W/1Rrlp7eCL6ljLhZK5awjh6triu9VRZF4r6if
aYicqoTJQWrt3W2Ku2VMeHPxIjo0OaGCFgSOt1ZiYL2enaOO6EImtX8k/8SqscGaF6vjuNKL8aHl
iKn1HY55u1U3elHyoXdvvVBeC+n8RIGxrTPeRbMRRVtSZTnnDdKv3bGYaJPJ5mrZyba/RrSgbW1b
33mzH6roY7CGozmbRziPB8WdvtzU5tWJk88hzO8Jt0HgQGToZcRcPzD3Lz98pMvNEJTcd1xyP0FN
RePi7IiSEXVuak5d3kByaSQajhMtbTaV3Bs5wEqLnMUeGr2PgtrdDA1KTIkygIGCiE495Pl2ZL+L
iRSoTK8bMGWGK6N0fxzYdnqqAVHCOM3qTGNWPfwam9DZWqKqjqYRgOqe00uqI8srbCGwXmj6W68a
e1QycY/bJwej2gPt9CQj2vpuTJgdwrk+09uuXXEJszwKPawtA9dtmJxsqcUn0vjmkT/NHNbYA9OJ
7ku9N6kh1NKnkSZkVqrPoTN6BJ1bYt/yE0c4jwmBBr9pJ24UZhbAtWVf1h0xdnwIGqd8xWz0Qx2V
j86S2WmaKtn2eqBespDlot4UD4FbEx+rdUobTPUeOg+Y/OMjtVc1hX6DvItkSzh4N+tmfoeX8pRT
7OKNwXIyZCFoJIV7siPLgZRI1itLpe5HnfWiltgRQqMhK1TalGpMJdKDG3T+nEfq8lwePKBILRln
mN8apVcb/ojdIUC29tIUZ7KMHxXp5FetzCmVqG1WIllU7Gp+4YMoxy29KoIJBUgp1N4RfIfh8pdo
kw3i9xUyvL1qAW9Dy3V+ybwd14paT348KVzQRnjiHO8cctek2yQJzgAOAX9PzHshNnxWuPQbpfhW
rswxUcZGIqvN/svKlO3YbvGH9s+1WYKTCkTJlA8uuxw66BHAX1dwsyXlBjks4bm6VpW5BUul3XDS
IpKpNhRObGcfZv2ttIxjGp083JtapJhizJQDDIKfACsO36QhKxwO+9lgEx/YSH1kmfpXtwg4mMaA
KdHd1Z0VN+4zM6xNeyM7fy3YCie3CYT01SlGxiMgZaYn0N78PiDR1walTZDvk4dwHNSnOunOIGLF
oauhmE0TzR4y5/ieRq8kN8xgjq6yqaJrGoe9Z9r6rTRUGwcLf4ssxUSGHx5XP06lFRnF5cgroJL2
iDFh1cM3E019kGmmr7UlDB1lGBXaSs57C7V627NO3NS9avqkaMYVGP/pjJDxUA+yOPcOBzmXO0Qm
+SmrcjoYsJO1SFf9tKhedUHgWcwq6138VAcTbZUd4Y7Ltua9jDiIfcn26FCLLnkBgqbahEWonxly
pjX2MgspGOpFbKb/+DDBKDvky6TU9Xj9Cded6QyLi2Cv4mOIHEc5NMXQPswWsQ9TPf/5YNeS3Lar
HVUXv3cCo0Ct7iB8Yr4wsHd92EfWmO/xYcm3ZVixo5E5yQJio9dnY7DGnyiD/wPWaZbDjXvdNqMC
5DAooMdUpuNnDa7cIV7s1QxdEF4dBVUqdZ/LzM39sQ+PqZq7ZNFrSCzTOMK1cIqDRZcQ+7P2UqTo
CZUYxL6sqdNux+yZA0d5m4VxbG3Oz66q0b00UQTR6hnZvrnW70xq/T7uSI3EFrdttnzzttDk+Cjr
6D2q3PBUVVri4aiG0BbU73OPN0vS+XOeENsSxSqehtEhnj1OB6BJxclpswT+EQfTSR8wk6WfNum7
6yhxoA+bN2h9ZRHmB2VQSOR1Dm8aLNF6ll/zkQulhQhORO6e9YP77NbpiJku+FapKuxkEX7jlHlW
Rzt7BsVnM6vq/CzCea3n9LMtEf7ZbevLFb9q4VJc01ZTdwrGoo2eK9hFVNwAZiiC05zU4yMOIorG
ogqpKmz5+iOOQPYOJuuwJCJAXmfUIhndxao0Ti+Trlx7hJm1yvV8gLZz5Jsrt4qwkEfF63tnxZ5B
jo1cTae8hQPH/ynMt0EZiGMLoWLFf2ovMz3vq1ljBenmDHmRrocsVktcKQH8C9Js7AjbQzvRQFp1
9rEgfNmMI7uGQftIK30zdmKN98B3awuQe1OhLhqQj2NUTDgW3LUXwdW5VF3xW6bFLgc1x1q5+OZ4
eOvqaVon6QThr3U3TcZcysYz9YQefaL9cRQ3okdjUd6dKTngUMHKqeg+DwKM6iGnRZXQcZR/ZW1B
1z16NqFNlKAJlj3NmQtw4ImMXc8LGY0sIN4yYGwnkjE3Ix032mjvhXD099ZC+xvU7lOSLjkqJGGu
XNT5NrLAKM34w3DOHKNwyv5mZP5/Y61+T//9u6xkE4dR9z/+E3moeZxQMvAf26f/Z9t+5v/eOv33
J/ztmnatvyjkQbRQecpbkK9xYv/DNe3+hcpggnq3dNXBOA0O/p++aazWVP4sdNSljdwQsEr/wWHV
jL+E5tJ3awnb5KknxP+VcZq+6n8xTjM0qoA/TcxrlCkYghHpX43TJYtGeGyt7guHfH76OHVDfOB3
AQ7KpHa2PkJ1njaUAbSbqp/ZwtZj5OExezKq1HlGy2FLoqjvYdbM63RWNOxROvwgnjP7rrqyQ80v
SQm6WmOoiEcze5k4Xm46OMnEbuj3EjpXfzMdwig50lIpOQT/L8LOY0dyZM3SrzLoPQGSRrmYjdO1
1iE2RERkJrU2yqefz/PeQd9utAAKXpFRWSHcnUaz/5zzHdP1OJelvIeraG/6w1HLQEKp8BlAWzEm
dxri0Tgm8HBSWLq2uxS4WC4rTFkDuCPJPI9M1JKB9/SWTQYVi4wOUCqBa2jpvqybdP/3I9vwu1dh
M6TAPmm3pakvFYFT2ET0+Rn6i+SYi4nZUNY2mhoQ5VluYU8wGyhYg/1KqqSg3K3QS/1q5/TGeJ5k
OTONmilhV6pM5KhFVqVnltWzKMjP9drJZd6wbF/EbWxwFTMzoKR4FyjsKslcQSVfTCY3qfyYknha
EMkiimzWd1UzlwJQIIPtELgBFiaz+1Zb2pLgC33Yur1pjILJUcBAvnRYrmWq2+TtxMto92PFur8q
8O4OMm8gxGgFhyDnytAu98Sws2V8HiqJYZg13aLYfKaT6XQpsCCl5XEqPzBEDj3ZsdxifAQwNLqe
0yhgEAnhJWr3pQFRpIE+oTe3O7mdrR7MAJNLfhmZWuIjSoDqc+c3YwUSkf6W2cRqgE9xZp06YP+N
uu9N2GlOHKB6Eapuw6UYYAxOWRrOfdxPNu++ZFwUpviFP/lPGIerPm72StwWC18HyMcJi1Myry+h
7n4zFBLKZer/JAour8o++1GNlo+/wEbGmWVTZuyBnJgzR5LN7vDbzTOJ5FFRDNs3zfsUjLtYCX8n
dNdAbzCgZLfd0XCG/HUmHDytw/OgDziG4Y6r3uTQTSEA1LH9g/YqPqqoBh840XYxYdaYpH2ZzOrX
UKPGBuFBjtWXZmrkh5i8pg2eazgKfBs8bPlmVKNDRrdY1C2Zk654wxPIJ6Vv+26wGErjPiB7cgTZ
5Ua1cQ3lbarSk81GLmeM1ighYaM+OIURhUjJJrDGZYfzGdYP+ps4p0rL7Bexp+TeM0v5CkJVvuF7
chi1ILBHJHFmpY/rNKHPwwEKSqJnQ1nqWumaTzcIjoOuQW5hZ5qbSrnQII3a3TFyHI4XGPGKCr+G
EBbbcUIChlbPsgfzxd+21X7oDDJmuY44ApVXR5+LNh2DzAvQ9zU7UgLBk3P2waV42YjsT+lI9zp7
FYSV2YsYAFOkCnV+4OBgx4G6dvxum1U4GQmRN54lxd0PX9uWsKS5TcD87NnA7xJ0y7k10Fzht1yp
QcHfxbvlz6bY9HpbF7cGNNzrG3BqVisNu1m+mxqkB6d2I8iLYB6wsDhel08aabT6oeVNDmJI/rh6
lK2jSCjzsMBp1RhaPyeEjioZZTtVG0NPE0q2isMOgYAGWsug9kfF8s3cPzsmjLW8wBXKrJsh9Pgz
JHqq+2IoMiacRzMPtxUmFnb3dzMr3zrbveHMJlvca0sibECLR9ytxmDgC/Axtlav1P2Q/1KwSuUZ
l2KLwAZgI5q2hmXfnNA50zr1QsIKC2vMhSQyMlWXfOj+p29lR03RVmGT3GSoMKmxsR/Xyhcc/oAN
bboZzC7wqjz+7sF9pWDw1nZEF53rlqs84NI1xV6nAuwYC/ehG0y0qbOgv1QLVaqQpkOVNLtBSpzW
EtJLR1jSa9ldz8rK9Ey/pywMZcybYFzMQlozq7D9bsKQsJwgn1KiGNr1cCDIiMc7rw4RK5e1rxjx
Lib1ra4ndGrG+zQJoGmD6fHU16vMJGlHqGPEFMneNEdrWlXO/IUi3jt6B8wfq2bHUfCSykGgwFT+
lT1hMM8YCtxpiuF3YEA561sKb32l0m7MMNno+uOA8gBmKTYacTSKcZXrdrUaX++Woa7Gs0HXVpbp
IeOoaKnqsjnYiY3NNaVCU5p9vEdhdZeTSQwQSlCxTIJxwo1GOVygQtIaidXvDBkzyp+SFThpZQtc
A5UhqZ1VONUYuCKHyFHWrkHHSkigmX7JBs4CZUTlhUzZ9LrsGWdKXwCw6Pxh2SWNOODVLuewbSjL
EOGbFrSHAiLMhdBJ6Ul8BzOyAdm6q1qy3Xrug3dzSMcHvWZtO9JLd8b1CxH3WPxAhoa22yxGjpjz
gKy9qbox1i5tkZjFRxLnNRkJn0YiNxlWCn0WLUViKo2tM8MB8cp6wqjpjzFmIL2Bu6d4NXAXaOUB
0bohukEngU/BBDZlnfGfQvlFARHMeMWabc6+iz4Txpc7w9awCCPmMSYbfkzN5NF7oGi7JorGqzFB
OaDWMYzyeMdEHrpc5Ee7PI0PKjYf6lCd9tYW+lWDl/NJ6FHO43hAfM1otE8nbH5S5+BScf+Aq4MI
xnJZuCUNMI1VdqeO1PkYm3gdu3jXl7m+BRE3zH1Y7FdSU+W87Bp50yAS50ziByIX3z0yY4OBFd01
aQApR/hnYwJYDIDt6uDqMtmBvpuYNLfGrWZYP1MmU/kVTksj5i4LlMRYGxQ1HpCT8mmW6vgMwwqt
M4tNXG+vSUBUcJUkY0a2ouOWRDWi/KgyAlcFt+5LTbXEnBMHS2qHNVNOEWcmW7vZaoFNxyQkZ00m
88xkyH/y8pSgiHzbJY3q9WhpxJghwZdBurdTvBMtasKtkS9gr9OOJ5nab07dVyfr9aAUCdFveyBf
pqXVKe4mc5knDRhbIYOdaib//6ExXTww0an0Tf0U0BWsT8lasFt9IZ2dy0gzx4x4jPo1KhGJ/WGi
QzvR6AgvxK1y2w0WaXftiiJckTEZZ0441E+864Y3qrpxbUnHzg39A7B4e4xsNQX2nDBzj+i+Mig2
mxeZuLOntA9xFUqeAbN9TpOkLcPOyE775WOQQ312quyfD/OmkCNYy0jf612j73nZ7Ze7p6WVOe6O
8vXAkfRMGwgtv+Pk7phooXHVPcM2ceJ00HwRRF8LtXs596AJ6j3QA6uTyrww62plFSFewdoQZ3gr
iDhjyFOSPUMp6K3nLndshSVWptnTh8MAkwYhTS4xmUHhsGA+FwCYF11cnyezljeoDcGBrGTpocyg
1MXqxjfF01Gn8PL3oTSdVxmac0t4HggoDe9BzUpb4w8625kRrbsxtDf2OCmH1qiSRZmI6pQk7mZK
svBZjtpXMjDChfENuMJQyxUMOQfAwRge05K7hy6HOZv+hzsG2zIymPsYSYIHm1GAJe1vBnPxtkWc
ZLNpH2gjIFev2XelhC2F66maly7Lq22/M4+tVyLs2Fxi8VqMg/1WiirDPafA1+9zIm4d+R6IvO02
0JPOS0Jutm2p6csQlWIbdMlwdl8VfZmeO3stfQFmGMLjKobwOSXdNdP18GbwGaPL9bOQHcy00rwC
XD0YinFqa9M+WQUqhjm6cqfRdzvz68LHad7vYtCML8WyTd0zRbPMpTvVM3ILw1rfkAFSGiLv6dmQ
EfviYt0kYkYgycRV5vtdj6mapQSUxqnr6nQfBvRMIdEWgJkGFoDGmH6MlEB4pUCl1a0acFU37fSX
490pJDf8rGovf2/WlaVW1yEOtHWKy3I1jmV368pXLpuI6rzIqclJ1Ersm0Lgl3k90D2QzeJshAuX
M132+NtAwBokhaLeMs4B0pEoDb9SOyIYuZnym9FOsFJZ2SiU+ixcfU0Q20NZ4BTjNyhcI9f42OCp
Lyr70rcr3dJBrqYOFA0dpxgeJqUwf009Dui+/UKx+SgUA74q2jsnk2LVFmrvtdJAtDGyeRWaFpZf
QHAIBAGBo6hZREVlbTUMOVJ3LoSAy6NTuPMyS3XoX62+/fvR34c6IR5C87BMTMkNpwqfBEmgRDed
viW8nz0KSXSJ/ZAf9dkh1qPgrZ/ipQPkaxPaIzW7ShE+ZNEvOyH7y98/aVnxoYeslhbhEHo2Im1P
6Z4GVJOPGhaGmVH4BA8DH4SVM4QrHQNyFO9hk8zbgQYdEXzYEW8N1WAynCgab7g0AJz6tGC7y2fM
yrBq6FMAzsUuqbTm1TIjneDh6cO1TJRq/1BicsDWZjiW1+qe3eunf7Nt9ZztRbq13sdCvfon56Rk
lPTRuNzEG3jb3j7GjHyxD8FeHM0rN+oy27jySz2NykXq+IEgaFQvp4jxK4hwz5zsg7pRJGTOfVo8
qQLMjunOOFfGnFu1YD+9uV6bYhm97tgPpqU0ATl5cRwVS7t08uoqzXlwFeOuu0V4Y0M9S4FyXIWB
3FFhw6ak9QWqNtNd0EY1WUCXs5Cury0s/t4Yuf695yR06J3gt97DFNJa2UD1ZcyYJZw2RujfFZeN
vIx3ahRynojk7xOR2GvjJLc41NLn3Bse7Um4nnpvzuUVO6j5x/kB1xR/ObfpAkHBEJzWzq82DLgX
ztI/0RJKtGjmE9LFNz978RYQ2fD3TkwcVmm87WQ2I6PGqrYW08YJv4z3+imCw/hu3V5C1BKv2iFH
p5khrRzzbg/rHntUhZn2g9C5cnB+hj+2fs82BlW7DAf5V/rUT7m/sPbqGc8M+pwkfYFHm2AjjStW
dLRLe2PNU/LdHL92kJhdEFHhpta0xTVpsFwGc0ok2F5iW1MQ87Aa6tbVhJP04Tq8SVJmL6uQbOdH
Fim3lHwuyHuuauEe+af+A+RFP4mDuAYPiAwzgPQES5RVdhitcr0pBnUWXdLT1GgeO/JZ8ak+NH5K
38KdRydHpPkPyYbt6scqnfTlwRTrEp8vHLAYRWXlMrRkBHSPucm3ni61dt0X+ZsbKHtSwSrnrjpc
QdQTc6oZZ/bFYgsxeuop3Wnik99K8uPuooPUv+TbwDh8XT4LcxFecanydiVFQWTHXZXqumb5lk+6
dG86nd2Gl3N6MN6bZSB+imEZv2nmlvOKtRfX+s35CD7FW5ecVPONEpqxJGkJQXid7INNysu30894
zKOHci0exaM6JIT5qSUsoyUiqD0sf7supmMPb9e5HbYqyqqy4OpHI+IQ/6geVM/P4qXVr9V+AyNc
sz67b38dFsdZ2X5hryJ2AFzN/3ktmrxWbJUdUoVf8iv/Mn66ZOvcXk+Af7ev3ZsCIguXCzRMc0Pq
jDRWOq7jgcHzIT9p+IEqf1ME15DVmh6ETtgLO6cXZlkZV/MATf9cvyWP6Y3U56255C1xyNPrl+8f
rXUcD4YDVrXYcApJcYn/iBjKIuZ+fB1jMO86dJw2GvWlae3yhvMsRKkvsmu513BjKbt+Pr6lyc4k
DQovBVRUfMlOiAOz8hLUW5WjubzY/XX4HKXnPutrPZNsp+NdZOur9p4PDNaXPtu2YFUP87g+RphA
E6g6JVW5Wn/gNHPLVH+tr+NLzA3PsfdrdU2avz2FREI3CjTR9fgdpAyVkHTJSmd4cutH92huxr45
V3eH67N8Ojd2keZ7qH0070n0sPx+F9QbpSsWcUaVu/TPmVUZOzsTx7KM041CCKQa+0Omu9GyKXnO
04asDtHautw1m8xACoMe6bDe58eEpYgmirt/q4W5fCO4YjkrAruqDzf/TxnnS/akl0IAaxb3aizE
uU8ytgVA/S7+ziQAV/GDFqxfAXhM9hRMtiz721RLTzt0x+I8PLN7yZeYzG4rqb6KN7rSLRivJD3t
RU2/EajIEfa8hRZbM6SznPywszXwO66ws5s4Ktz71GBMjeJIXRAJDN/Z2O2SNlV+RJr+0bWxupe6
s6N5tEPYMGy8koG7L9tBX+hBM95h+8mZCg7rDIK1pa/WwtI9DMGtIsa9kWnQElAY5Tuwevy9kfkq
j7JOJVu7yEmM34npf6RRp76Dn3KD6istnGmp44j3tn7cM+uNM2vlLId/+G84t+rKtrzmV/kUDA7V
oM3mkCTBLc6snxjXB59KYIW+N+S6LGxENQSBRH36VKogbRKw76riG4bizil642do2ze6njUa3B0X
MQl5E+ZfvIlT48YEl252d2g38WRNtzApN9yfqpvN9Y3KwqED51i/+8eHVmki3E/h05hYEZ1O7Ba+
+hQd2DkEIzEsYp3PTeqdQ3PGasM0E3vidKp646ARAhfZGrVXE+qGENS9E8I+6q7egw59fch06VTD
i0L457WVud3v69fD349cJ7tRjVusQoIfDtkSr9s2sJ3mrUahrU/PVeZiCIqOiddT67HO++luzUEC
JfMrFk12kmqQ4azD2GVSBSI1LB0drLRZScjqyEiNvCIWxFVe8z7PZBIvIn28hTFmhCmaepyYnjNZ
3ZLnkvaX0SxX2EdjdHhAmpmuhdzxlHFDUo08vMwIKO21o1YTSKe22toQMtO3cm2U8QMrHbcYiJ5r
h0j9OBbGNmOYCpek7AP1NtAQFtfNJ2GMjGPhTrq6vx79/G3oCioBcESMlsVtc9DzQ1NXxWFog+KQ
l+l1APyIIZB6tLI3pyVj53JedfKWvqoc9CSF7HyaOno5rLSI1m9RNvw2tH1VsIPsG/kpgLDOSbGN
458m8MEFL9ELoEOKd0yr+nGIRL2JFPdPqpjJGQ33Zeq0yYgHOTPVflwbThMfLBFmq8K0qllIgeOW
vDUe+gjt3+0qBFPLAXksK1brlvEA1TFpzzyJbhSB20i8yBvcnIKH8zF9J5/9o7nIM6tIszDVN65b
qeXnKtoVcW55gd7hgC8IRtZ5SjNXVZ6DajiQoPd39oNB8QE//91WinzhY7Od6+0hq6nJSoJ1OjBX
DMk54K7UmcFn3Y/Zgc8j0MTANMaUhJnOjiiiDIT2qwkYttBsJ48hiFbIN+Tv4mFgvGByphjDN0vr
oSmWZ1Mzvok3jrNWIy4QtelHT+1Bigd5ZmBPsQt74QxAT+yXqmLYT05Ln3paeo4frqjPkoscgqfP
BaPkcOPt9OYU1jp/BYZVO60pgxA/uluuQUEzCQlBTVIDrZjOseLdiU8ftxgTcc9VRLopukUD3mOp
OOqncGlAxTScH3Ki1UkCchx0GKO/JnDYY6cS8/kJv/AnXdkr3GDuetrmIJq3HSMrj+hvj5t6rC39
CvRxlrTGY2zbZCW7jJuj9seo5EaD9bV2NPdzrHzPspWGLiiV8hSb3KIKl9sPIPw4HYn2zGB9soJr
ZAUNNsdPpWHlUGiJWjiFrntmhh3OjIZ34vGQq1WfLmHpL+7xVEVnmzoRavy4zVmZQzLEaus5QbTF
aA3vehy7G6u8pMlWOO20KPusnA/42WuD2KcDLmQUxAia5Isdp1IKCIH90C2mdojW4k+oiXHhizb6
kgQ7HfmjpuSvq8ChxhiowqDU3boXgCRbRnLQ88q54fsh4l3yI4jiQ8ZgAM84EHsNsJxeGP5yAKmH
daz3ptzC7A2bexXkKIQG0x/iOZTAvUZAuGyc3GIMhfNfBm21s2hVwLoYMS3HOktCwrx0lPh88LcB
m+PL0Ojcm1tuMW0jtAzK7ppnK8NftSVzTuZgIZhVaFve+vycNaiI6PUNB+yRO7ZuRI/Cz7YNbqk6
WMvp9dlYgZ/kpmyKOoxD26CvF6Gs8j0F6s6aQr/PwO1+uIgHnDFcMG7efZdDZ83MzGBTphBmUCs2
hKCWl/5ZTFctG4MT8SUdM7lrz03akLCK4GBws3gnGvvTIUa9y2X5kVdAhPLINumsYZjMDqzsW30J
JK6aR6zE6y6QlG/n+dOdvpXEVpZUnkP3fxGHODEuqUAqWEciIk/1s3FyZTHy3DD74SCNIcsDC3uK
oScR0OWQWcj4mE3YnWBgegBDtUPgUhbhkBnoQAisCIW9TwP31UYowcLoumVSN8xS4rCcM76cPLg7
V5hDh4r419w3q2PwojBgomoIUhJ+Lr8wTPVED7W3IE9gi8QgYoIKV2ecmviJ5ayzGBUiRbMrTtUH
7F+2tFAzcYdAnM0GrTilZL1OfXmZCtfcJ2lLqz27Cy8TvzrjjiZACSAvFyJTpp383k/vjUmnbUR8
DD9zxbNYwxqgjK7f2a8Hv+4/WvIX68ER+joDVzMzHTvdAbHbq4wBD38fXi5LZIx+MyEo7Wwg+Tvf
TVFQpw41Au793lbd97BgSO2709aehIH1RCSLNAq1eVaa7ULT5WpAbXu5qqfNZFt7M2/di4OP/l4O
xhxk/rSa4MsspyGxtnka3sVQztu4MzeosqUXx5O6qYoQfynXseweeZiVt7F5L0s8QdxSuhVdjiRN
WyN+lgxuQ3zX1ypPrAXM9GjV5MSnq0nAnI4LZVYG7rAwQdUown0Hla4DFe3vpYKoG4XZLJgm2tSz
kUi5/UxNA+c10RWrIOAY8RsG1EnwxfxyZnH0usl2bg5gC4B5EgNueVGVYkRqYh6uGp92pE2zpmlJ
ibo57I36Wii4X80EMhBM6ky86I5NAhp/uOTwojF7AhBgpBEHNPElOt3OLGGg53dg4iwcAm7ymsAt
o+z1y5hw7Z02p4IHsrsfQnqC0OTZWgnu33KZYaVRTjge96qSaNveYgMtw3pjq9FaZoo7n/TiR0lj
hBPISEE+fkocjJ4QCZwUxa9XNoTmOTiUll5JjEdtc6m6yITn1BzohVk1eHz11P0D54eDLgNtt0JO
U4s2Al2LK71XHW6DRMyS+YBUpFKZRwynChjns7vBVMBP+eb3ZjMv7B6DATv1rQ9jOBJxS66ms5d5
1jPBVT5caOLnMlatZeIWNmf/YUfRb38Ad7ZNcLWnzdmaDkNoSopgAkSjMP9KynZ8y/VwXFOMErDc
1dE87jp7W+rD72Y07SP9cJf8Q0zF8OpyG/ZujxWg83mrq2nGW71Z6Xn5i5Us29A9Wz30sNoDziUP
6AbaJnOds8zq8Y7kGG5H0fYLXu3yC4j6rKuN7mMAVVNOVb20jNhdhHporLgXu54W1+3RDOveK1N9
UXH/RU+32930ahRqUtIHTiLo6yujbNWqg8eyJu4JNsg2doD29sqDY4m15C7xo4QOttG6nGc9qkdR
FXLT5ajH+chRccxZhiggmnN3tuf+hFHbFnl4lz7/U0L2FWczglyUmfZ5JNKzDiL+aE+4IwOz/teH
v59LE4foyt//oplDvy64j3LzwhLWq+avxpTTwcRntaIeV6wUWYo32bmLztU+ktx374XGDtasBI5V
uWqVFnN1S/gB9oC9iHpo9WgD1u4vFQL1oN/2JhfYixFBDOs3zkR7YZJk2ELIzwkJfhJurrZtKbpt
0Wo6W4xi2TndsuZCursKvcSjqIiU2C5dY68Hw9b/RIiV6yCkH7Jzq1tZOwi8clxjP2C/zw/KypNw
0UO8uII7R4QKm5Md2D+DGjufisYWuM/6DTi0bpPq+OIFppyZ6G35xng/7OnOQwx5YV4w/yYpM3pZ
VflNpt05rYp9l1TyK8jg/ms+75qxL+KFLm1xRBD6TEIWfxHk2iPJkd66DJgosZyEWTG8IFGCRoJD
yNAsEupnTtZcjfrgN30bX/pUgbxPgwP21OwF6tf3Bov9kkpR42RnLd8ksM1LAs3D4m2IGqau4fWY
H4AVeJ8BDgzbhlGC9tS0QL0WlaDHqmSGCRi3gH5k2eUOBo2nijHZ9LaPK/H18Pejf/+j3mkUhIgS
5WXIrrCnu8Q5OzjsKyiZB5rP/TNGBv/s9nCNcGwL4OMdmDpQXXrDjCz4EOJ1gI7jFlOBAO0sjhq5
sF4bdlT+zEO3Cjxm0ax+YT5tRoKR1BbBfqxxttKVELG3wmQN4clcvEWEbTZh6GY4SKmSNmuFbinF
pLwO70jtag9rTEm0q2G9hAjGZVg5Pw6ZusF4xJXOOVer2Q+Ob2WVAEge3IVVomfXw580UCWMFTbM
GeF3txUYLrT+LXdi+7nPwqtTMY4PTI7+eRVwExhcYxb3XMI0LEE8GbkFUH3goky50WJyKUypmRlj
DZ7lduUcw5r0dzKEj5HCowuFsxH1nWm+VeQ8SJ34JJrmKbSUkGUFijzK2TSYiQPmSlfWFp4FRgnK
zEXKMM2rMrwFOH28qPavqpomnuqKtUMgejaWU7CJhobGHJ92izY7WVwSTa7rxCjyKyLqe62Hujcx
g2y5y3UdZuJRO7ia/gsg07dS29+WocKN4jCywSZybJtsYVR+whVNc2zBJ9JB/ZP2AGdCu0T4irIz
xmN+LhzsbGmac05O3QMpaPyEzgLUyY+vNe7ZxvO1if2sn0fFWg279moGQ3Bu2mEBNSO6BW7OiIgj
wcqidxX3V0RkOO7++UfTp8Nv4oUBNcI9Rm+JNY8W8c4Ty6w4jBSbrQaKeIiRKI8A5soMt7F5DmRl
nnGwDqe6/ZIATTk9AdusFRUYAUVhS0fVw3U+Vregicojd3gJoiL3Cnbub4CRGIpR1ehVSqjfXUpm
aRokD2QO9SkvfJOOsDRdgl+anq/UVMtoWaiReeqSPLhyqLtbUzcv4zjbxOTytnapAx9km+aFrbm1
rTGvPTnJDzCGgxcpDl+Ccc6xenEIW4pjeab7Ox4Ddx9brbqnvwo1Sl91vvqJNR7V1pY2zWQUoBbt
0AFONUx6vfF5GcjoXts02aYmU33KJ3/Jfnud+lFwTok676jh/EM9XkjBq25uuEWQOwlKbZm3TrRI
O/s+lHC9JuIh4bClr7nZY9+BOGCh4WQK8bWOfY7IUHWcBGujTR49JNEyUW2QqPGBluB8ZyqkjOHJ
XyIcyUk37gpRkuiPxSoPm+3Ej2UUd9oO15o7wuM3xaLJxZYUJEjNSF0mTUNNKCZQOgbiY1H3T94C
rC4Wkfkg61fjNMLQEgQEO1f3jEYfWR4zA9Go/MqDBk83vC4kk2oZZ9F7bJx0N3WWScrQDbwI5yw1
aOamXW983oVLiIg7ORXGgQhNDr9DolzQyKox+rTN5pXrORKSRxrBasSQRn6QI/T4Nalv0oqHTSOp
Yhr7dG3bgbLBQ9/TempwmMrdK+3FgiOOtNbwpIYVREymx3Yh9kEt3iNQHopMorMcIEINoBE0f5Lc
e/ICpN/gqY0wltwQMoPg8EB83MBjBNfoJRHrkq12K5cDIucPm1RuiGxFHmYPs7CD9nuanMqB1IL/
iUL0VVwH8cYdHG1VBXRaGjWUAwyXCpUpm7bVxHYSKCltSPIsZAtpTUy4rRGHOqasbgrPcW3fU8Gw
Xt4Kvf8dluawLGFn0+wTfEfvRmOIdUVEYPf3gfWmaqkiC6UTXGujYOPtgy5J0vAmC3eal7DxVmau
t3fSntShDeU6M1p4tImf30yYDWtd5UQ/6XKPt6b+h5Ebf/V/g0tW/xfP73+CJYuhhShQSGDwzyx+
Cwj9kRuMdLxz/UoE3J6TLP7QtWQ5dsYcpIKOoQEnyy/s9TR1tjQAJxWI5X8xTf8T6vx/mJ6c6RmX
zf/9N1v8Fz+VYzCTMXTLtvma/9GJXBW5wfKloJkMR3VVvm7aiETPZot34mKgIo757xHlShXFrAR/
UtVX9TI4X0W2abWFcdWP8INO7q2rLu8VPBwGB5sRvN5rAHPxL1atX6uvut2SwLX1c/YkefYcn/Iu
z7a/CeArf5vmPgghqZSzZdbibiMOaeFD0GeUVPbLqMQ72XL+IGM5XsMDlXmXi7nR3TnbudKYc2ff
/c9PieZgNP8XrPXLna3hHgcOLVT83vzxPz4neA106bhmu5lO+mWgVDWiEujEP5TdKeOSYtmZz7YX
BICFFgTcPwNIx0EMHII210znCs8hyWfs9PAfjrNDA0ke0fBSIR8Cl9w4PD9z5yUscqgzkXcBtEXH
KILAz+VxaDjHYMJJtMV01g9TsuSHeKcGuTeZwjI633bxg0i++kctj1o0G7/yPJ1DMM7ntrH/dODy
zSYSX85hpyLO7KNn9EWaT7wXX03/FTubdgIfNp/HSjZjApOoK2Vdq9PcOehAVDkLURSUPQEchK9U
/EXp3OXBosomrS5gjDAriVvyFD8N9qs/r2+vnuS9uTpPqG/daXwsEcueDEH2xoUmvtcL3vCC13c6
yKxne6nRkFtRdGtAJOzCStU+4PIQsz6NkbGT9dTZVAzFbX6QMv6AdutFpxEt00HTzFeU4HpYqdA6
ufIDlE8XBfTSoIWGaKIJ+z4XjVRFK50e+WeNdoqfyUtO4YXOu9malXydHkKUVv/ITobnWbnr1//5
7aNb2n/x9rGRDwyXHIFr/edLin10opQM4jfxUC4KQmTjuHPah/OZxp+5Zb/PWXHfeVq+xmdz7Y/y
xtz5kaOi4fQnUEj8TDkwgeIXvLhE9cAAnKKttt7w7fYg8JKLWJPeWZPxJZ5yqNDtUvS7ymCkph2F
Pk9KTBBesI6RQfXnmNCiug8RFDC93suPSXrjp3Cu7UVDKwzxfV547makji7ipSbeLJTFLNlNbxVa
o2RFTlgkPKnrX7bUsd0ne53FZBl3mjJj2zVv6drYxFCZZrT7MEpJi2VfbMRL5DxI69g99DflwzJO
FNDWl+JGOecb7SxvGu9t7VQlNwMuwDizqVcrRqJVpOkbDg0E2hQvOwGwQXaVyK8G98Vbb9LwMyNL
6nMlvVlX967s1EvyjMl2/7H/H3tnshs5lmbpVynUuhng5b2cFrWx2WQyDSbJNWwIuQbOMy+np++P
HlVdERmJSBTQmwYauYlMZLibSeQd/nPOdz6iz+zTq04QNq38gSMnV9HPZJF9r5yz771vuumGYu6f
pvOWI7IMYBEP8W5AOK6eQvlEp2G+CMpbLkCrbryy75wtDQjIUp8dAjT4vC7BdLNJrB3VL0/FU3CJ
nozgIFiCRnc/XHkcjw7URowVoUMiBc86vV2+vPtaP1sXvq5A0LuKn0NFkvvT3Pf5awMxmFoszKQ8
E/ZL4TDH9A7V0aPYkdPAwGBnlT0Oxla80N0LEOu5td6jc33KEelJr8m35QcwZbjT742HIMfuGVjl
JnY1FkqkAw6A2Nu07Mk51+o1qyXUvXBMb0KUJ1XEOOCrodllDrB5O5icdWequ9jsNSY9wP1+wSCP
Ec23H7rtlVG2ySHPCaP1mAKiiWkzkVj3MEb6/e9fIvnXgAzJGNMlw2MKpE2bmE718X6JOUb9x7+L
/8XMb+HLa34QoYVJtkZk7K0fSBq3gRniGHoL34Hb4f9XPIXTd1QreLcrE3zNxmWiZb80j91j0uPj
xeTML1Oc00MzkJS2AsqlbxnfI6wHnPl6KyYVMlAr2o8N9wMXRJkFIJ9pmnV00zq55A0miTkY2sem
BBEQe/kmCLLdv/jCy+7/31UKy54jTcdUZMmERwzJ/IfTQQPrWCFYtMdOfmOpsp3VubYNrHYoae54
bHMgfs3KApBqO+lx3Bn1eGU8CHZT/6W8NHfTjYN67dQfoFr3kcdtlpV3YOWtLwKLhH3d3kPh2pQm
EhEj5ehfbJrWP/38wvT5fUlXKkXrxB9/YXjqrSKjLQTmirsyHuSLT8PDLL975ui0oqRwee7ylUGV
af6j/OFEzar9kXCJg04rsX/P7tq74sAOExtW1Y5cDxr9SADl73/M/+xjLoUZRMBclzYsm4zXHz+m
lbeiKuu4ONpekB8ijFrOOUQFFkaSHsqmt69oFn2SgZIn5TPUPbl2SNdb/HymrUyeQjO9LwkRKhN2
9S+Zmjur2prUisNgCYMBl6XNqKhNUKMSW938/cf3/3oykTZFZY4lbGmZPIx//vhhSscpSILsaDE2
I7tYh5vkmvIzZy1YRTghIVSPHpjJwjsTSzrmTIqvfv23X/+7JQ2i3xOB69D51rrJMPkWPBy5QSKZ
M2CaG/alivwWTHl4wjpa700CaWzO+Nvt3nJPv/6JOm73pEzjoCtKejAg2ddBO9vXv/4JyUpsuN90
3Pf7U6DTiaOlk+08OCFgk4L1iLTcLhpzeXIXxXkTIz4PTE3KRY02F10afsCiUruNOmWLbk3iCe8U
UnZ7kIuubR/7/N1ctG6T42e1sH1mp2BszUGK+5KHNznGMwFsDC+zxakqa9hF0jIadriHgelThLzo
7BGCe7Yo7/miwVuLGo9fO0G8QaHXi1bfLqq9t+j3JkI+aw/A0kXbv5eLzg+HA9G/X9R/QjJYAfzF
EzDt//63bv1lMYRvxELoO6yFtmsvmcU/PrShoUJg8R6g7Oy1LhySIvvWY4rvteKbsx7koU3p92/T
lNY3g3FNOvALS5rV4yZ2iUOoexjSGedly4eZ0T9QfkQpJh30N0mV+jt7oIXCDCN9G6K+zSCSRMLo
ObCiYL1EWv7Fl/nLI8zZmsOzTdCStKX0/+ENdOqorcNQR0fr7FIFz3xx3HAKNmZCb8IPzmGgN3Vi
1UdHt+ZV5SCBy6zFNiSj8jqS2V2st13x3Fuq3Y43zX3/xInip/v6f05y/z96ywDn6z/+/f0zR6yJ
266JP7o/JmmFyX8ch6fsb+K3jS7eP+ji/re75v3zq43++R/wn3Fc9zclyNyCi7VQwWzJifn3OK4v
fuN+xUpKFtblIvaHFiP/N+X8elIUXnPbd3mO/iuN6/zmKCKbHidsHiVHef+TNC5VHLw+f9x6PWqM
mOpIx3cd3yRq/ufXK8+wLVEGoynvUIAdazOrDxwyxmRtM1Da+ZwOCBOAS+D254ALYKjp9euea+q1
5gsD3tNBsFODYBmb3OZOB3L+0eR9xUg4E9a+JSgOAheIw7wxaJML123mWoyadVWRSQmky1kEbfMl
1ZKKlCqSg0XfBhwWEPq6m7dB1xQlp88YZn3J8p+sQplgI22zbtoKX5t7urmTs2BMfS68IHgoZTmQ
/pnS9ga0U031A3rYqo+c5C4SjvvURUFHQ3CbG5+pX7OeRkN3xEzJRQ43kLEmWuHwKSMQvgmRQaga
mrqzOAzbV9w75l0M0ARcOUCbp2kMh6/UTXxvlbZD/mkgjBerQSbB7Zgb8hW5NXrP4yHYFDortrmq
cOXVNLYggro2ek45+owNcJUHO9gi43ccNEwBvJZGik2fNUDGRUi94wiF6NnPXGqpVd3f1nCx283A
aW4X8gPjDg7Vq0htr2KQUHYPqqEaBPIQnkNHa9w1OPl2E4rGa4834tGIWusHXdvBj3rO+UUPTM36
VeoM/WOO5nYYwsi9cyORPA1+CoSQa1Bx8qoxesVzzZQ/75wABZZkKm4sqBYhOYhLlRlsRqkfYs4E
QxaNlndnjx6sW/jPrlrRzNPYzHX57NB/cvM7is1y3mL78Dv6VQ11KUAVZXsGwvNLySUST6dPLmFV
NEH9kTJORbHMAvg5eaEp5MG+sMgC1nMjxuyaIw+nf0or49cGYYaookrCGBqSYrrWqBjyWWYak9yI
IWTdLWaLUrjEDGa6bGqsbnJuUGlJKWNOiOMgTJjm0kg3O2z5NzLOtXiIpsosszWVPs1xUJVpbqsg
k9z1PUY168QdA3I8Br4VdA1WnWMNa8+8RZWHtLtFLW/9XZK5kfdo6Cl5mGJQ33BjwrURW9z0Rme6
Za7obisR5O/RPPbHSqZj+5Omi17chq4XQnYQcgFltAXGuoVrFpfyW/iS4fVAvLHVBEfLJW5rIMLj
eyeOEuiWZHiA+b+NGUoZiH4rh9LbXW0nqGzkKEF+0NKNyaJoposTFw3B6dHH6mwR8DnVPFlf1NSo
vUtq7ZLyC99i+Ui3PIH6CEZdHMUcLewwWRnHVLvMwkkNnoy8KkhZwLDq6R5Bigvleq60D1KOgpKi
z+vrBrYGNws//egWa7enivw57ig6I0qZ7ObOby9234a3lGQOBMy98LFVZvFOdbZLymus3we8iy9R
k92WcoTSmSUGUPk8kocSeDNZ69DZsiAX6yiDehVSx7gb6uFn0xbEimUIrT7KzZoxSThv8r7tP027
wXifNPktH2hel1QEhTt6AYdtmZCSKw2XB1Wa8raOjeAkM+ntyURCI9WzaWzCCVUzdmXzHSLkfGrt
Bd9NP7dMEZoJW17iVdlLb2j/hP88P5amU/2MVVDvcBaFt5adF88DMvfJrKSL2S3tv4MIM7cIRswx
ciwo6ExasEeNteUYE+yLyQZd7AvDvwrFWBzpk6esKEcPLPu2zA+KvNBZqSKkzqfGA+3I1HjiLwTh
k7vixrHDbtvWVrz1I9v+oM17PJraq69Gh7ExM28wcULFnKplcNXP7sjciSiD5UXJZ09keGeSrO9Y
NOAGBJOlNllvegfllvZrlQnzqc5McV/Rs2qyxtcDi7AbX9XBPDPZUOk15cYYwGmZQNHMiofMs3F/
/WFLvvt9C/vjcJeb199vbfIfJpkmnROpzEoSZbQhB2vsJf6VJ0vqa9vS4qgMmcJaj3k/yB3+wfHJ
jyQFk1lGb9M6oNTL4NfdYUQdi3oYSEEneJWghHZX9uwnTDjzNLvvWjiLIIwWEF6VTfDMknRhthEy
EsroPocMMgHuvQVGbXA16NXALIqbPmZEIht2AroASlqV3zuGNf3wwnTet9VY3gxyCPYqthkJ5VlT
nuhpRu91pYkMlDiEq6l7Sl1UZciIcUBUrgAcYSUAzmxp/ITwqgnPTpniKBvGx8EY2o/KZJQ958BP
PcRzd4Uxp653vV0DZ6jbsADhG/VlRYzHlq0gwSVTaobIbxBHyBFJGtoyis8q14Pbr/AMNhPt8U1k
MFHLCOVS7Fnq4dhPJdC+dDRzsY3QfI6pAD/FQDXo8U3ExLHTQ1Qph1FqXODNGeraY42e0cijpjBp
0hrTD/oRqqPZGQbfIcmBsnO++EkRuLUz6eIDg94HW7exu6Umu+/WMMidhyqJxAnOsL7P0RpOCv7f
T8TleE8lY3oeejXRL5a7j4MTVCesXvW+tQRAskLXZ8+x6bebENAsz3Q+jdZwDvMUVUeD4cV2ms30
BFWYEV/fRqvBaG4CYxzQTd2Amb8g+1CKb8qOrGeXX8nJGEd5bn5tVKLHGJQsu1e+7GMVmT+9Z1NG
qC0J0AK8sBpunb92QXZoMW392RLf1DSxT2ZwLOBL/to/zSGFUDz2nAzWoMACUreaC1/jj8b6718c
2/rHF8dnEOOYpmfa2Jos8RdACxxLQgGAJT2r7btNQO8RLThxOd22AMKfhrJT26ot43RDZR5JLDcU
LxTzFo9FbUzbJsrEp8AMQ/xR4UvcBJXgCoxJYj4YFjhtAoLY+9elx26C22VwK/oUAzrfLR3nsNE9
ER1tjfR8O6qMZ6lM5+FHywJ2YeDdUIFQAZ8EcRXP3nmm/BZIkg0rklW4wfIgZbcWNLOPO1FxBltH
RF/w4VSYVNaF3wZnACfkWbIuPlZ5Um2oxPqkaTfejc3EOyH78WCPrn/lT/1A8EDjKOMVgJuAMIRh
JSRCZ3IL1yIBuY+7Zxf0vMiFcKimVBSXOYxUp4PnNAYaXC+GPtubBOiZyoYzGnJIl99BhH6mAHlQ
xd22ljpm4VJ8ZWQGBeLVjFOSImGwJK28S6Y2vup4r1b1gLAiGwjvcWWvQrdO4pXWfXvojMy+jvOm
uvMa4TwVGG43PRNoSqVc/GYk2dehOXVby3QmWgYqC5x+txyDq1zSdsDfPsecx1OPLlCq7/o3GfIH
NkjjQHOC0LpQouw95rxiB8MM+Pkp2tAnMTEgWIrKrurGC67bZHLuFCfDu96Vxvtg1c4PuGnFzTAY
OB7xb9yXUd18c9PQDAooB70i6JF+Kico0beKHjfCZzap6iVTDrUyHu5vxfva2zfVXPXWxs1Ey9LU
BbmaH9wpjPubaVnKBgFadUV4PX/DHCkEWR0/xjbHgSnayLjCmxrROx9fYdKc8TWG8zsva4xFXtYy
oIFeTTYJ3zjMyEEua7mzLOvq1wpf/VrsDZASGMmM9ELyl42AB4xNwf+1QaS/Ngvv18ZRl9P4NPza
TirLnXlZm1nX6zaYwhsG1v6V82sbSikAuC+qhsZHIAdf/Jj1IUrwGawmWSr6jWv60lKC+auSyqM7
PQ1BfRy9GEvNgA/zh4Pv9jyHqbqJAkdfcEL6L7qV4tGRJfFmTaZlNlLs0xKTyIM9kDakUX2Ceo0P
06tjug5mlZlXjjf0JxZF+EFOWmtih9T6MKIljQY4FmfINAyHLnPKk8iH+mhHyge3pIClYJ0e73sl
gl1fATPFh9layWawExsBZxrfGjnRfx1wNyAzVnj5u1FpqL8TQErqQeAUIFD0WGFyDsEmeWBfQ86x
BsEhpYuTCwE//71qaRAUaiywYuCgpGjOIpkzFwJ/7UB0e5NEEy4EE+fYymYmex/HtFyuJeh+ck4A
brOtgzsFgMHYTW+m1xg0hfDArwwqY7iTmF10MVQC4U+7ECYcmXwmFrUyaxz03jNgGUiloFE9/9F1
zOjawvMakN/kT15VVHcxVXdN65Ui3PyhGs3myWxIJu+qXuXRJimbYm9UKV8uzusMndArXs2pB49G
kCMnsuAv6a5WanPejiBafk5JaS2Ebtd/y+zS/shSt51PQ1fZxWkaeT1xY7vuwquJvFdXtpqloDGI
g1SRxqXeifaAt8dARwMG0DmF95OLTPfg9XaVbUs3HTHww83HHrlclWOQgsTe/Cgk3hrOAWHqvDYt
iCtOv477Fn99XeXzhgm0/wqu1PjGicSkNIshR7NgTxCvOf7253ou9OsMD+9nCFu13amEf+OqaIf4
Qigr9Hdp5IbHtPUrtWKmisyQOqKjNK9iOhsYfdpziIq9DzsbRLI2ipGIhYr6i2hEdOun3oT4ZUAm
36TR3J3Ai/u3tKz7lyayihs1N7BS4F4S5bCkI7dEV5grFFmOGyz3Oo2fOvCT90YZWAxy7mGbxLb5
eyg0IgBQiIRsBI9ntKoN2ZITljrPthmwCVqMk5RSPpY0DEO5SR85nisCo1SoNAVVVrFSFPRNzgQu
phoPSwMKbFSKFh+LoCvekAxtMD1Rnc372gEnQkSK/2UVz3rKN5Yh5avnVPNrNVrti65l+z3CYck3
RudmtDNyc/1BjyVGnCSrk2ITaMM2rlutDR+mWEgSCJteMYIHMmJaQ3VgUVqgjSUT2HjDDa04zW0q
auwpQx8WEAKHBWxjMl/moNSY8qbOguV4OhJdCZ2h8vez9sN+bVnQOG+XgB2wElUAPeIMqk5wPpuj
pm/gxhQIsIPvEvlVjUKbaVTFfh+1DU4Gn462O2zU0V6MefvDhT39GTIUmFZpMCJ/txqZDeqZWb1z
BUefK4vOXTNAqjd8EVpbR3twT3OYTD9C+JowgWcD/yy4nwRPehUNsLH7hY1S8wZNFLDNcmO4Ht1N
s+4elY2CTk6EQQkVa7II98SbslM7aeqvDTXus9qBMqOaGPl4zvjDhKVwTncTT5ffLKtRFZvMB1gk
5akEiUnWPJ+HaV2RTKDtVRhlvB9rNaE+uyUwFN+piPFGVrllk6FmycwWJRVuzsfczPLUel5qbjnL
zuMKn13ZrXM/nfFOp5jVh0iZdNyrRNRrrPmquhKTruZNoMrprQJ5uzZ1kj+BEa6/7HTwuDP5xbNt
p9EPoWrxLi03expMA2aoUBjHnQlnvm7x63H6/fYQeShf9DKQnjTCgKDyOLH/7Hm+Qd7p9iTgSpe8
+a79odyw1VQkVvaj2zfzFVQNeWQKRn1PP4L/yIZQbXhb69vCLzFQln2WgJbuiQWVc0XjJhfeC9lF
9ueKI986bCn8sCO6Y3t+sz9nJvrcXs0iRzlX42OuR1TGPmremsxhpWeZBZ+VoQsHhY9M7HBY7r24
33O5pSio9NzitvRN5vBRn9gd+ST0GEdk2ZNRSP9iJ5Z7U9GdeOBz12RTTOm/RRgsDo6q4nTfx6rB
qS2oSgak8BW1OfewitQtKSgahM5T41lPqml83Pp2/AFwZtj3aebfclIpf3bjYurOphnqBXJAfKCO
3r/WDn45btzZG8Sv4hwV1O3idGsPfukVeuOXhf/7efz/9iT+/yG85UJ9NC3H9Jd12bQs7CJ/uKJs
iJ3/2xfVkxgS3nNm9dfvn+/pn2bs//QP+H3c7pm/SWuZZwsHrXARDP9r3O5avzF8N5nt+4p/sP57
3C7d3zgPwtz0PATo3/+d/xy3S+s3Ph3cOIbgTN1t5f5Pxu2CL/enoYRh8begDyMH/HnOrrKuTEXa
RYdsAC6t+fSMzrFQ39pFC3KsFg6EuxniBMm7wttD3xe3EyPLK65N8UflR/2Orm1i7XKqfPDIhcfU
Db4vTlHOxZ8VxyhI7ByYDvBYe6KAySC/zNR3n/Mqae+ptGU6yLzKM1fSnUsiiRWtYUvBVwhPveGV
XyG7Ujq3anKMohRP2PrSWra8agOm0yMd54e5yfQnnDY/g3hL0i1NB/NriuL2UMusVzf0LxTtJpok
AKx4TnBRVmromJxMo7+LqGgNt+1ctM5aVyKpr4SbOBeXF59RnE2JyJijSs/kw2jNMA1wXFlJowSr
tpjwfHPlu/WLobpGlE4/m2TGCexH3Lg2UlE2tKH8M8dfm3buZSxiHFx2IvuPxDZAHCc5iGqiV08s
ZWpde7H1kMNWf1Sqqe8NtwjvZn8uaD1li2yHJVqYVdTAmmPBKTKbAH4iyX9Ppc0JJgoA3YsiZHKi
G2w9oaWjD1NnAlBNQHR3l1lOT0iZmpdTxcHyu/CoI0+yNNrYZapoQBxyYpGeYdQfVtqaL3mI9xh2
D8kYZHSszTkngKeKJatfEZtL7/n68X0z9PXrYMR0pcF+aY5T0dLtmYT98BRN6JztONA2w9Vn6fF2
zSdPC+gTvlNP6XaoLaLyAS2FiRhw2eU623hmb+8o5RxPI0OauyzywOxxhk+geUhhQIZJu+uEcX+9
6jhj7R0rR8AYbJp9p9ZEEnYYALzijAlfo3K23BVwpYooIeZSAbf+mYnb+Gj3JeOuVnVcOryOg5Ab
aO9M4aFDkRNjjQjoYDoxNxcg3m+c2pe3TCuJtdIiyQnHTiGIrWKnNczTwAySFZ5RqmICXRgUGajZ
/VLNSDY9iFx7JlqckBN3aisTa4MEJJZEu6ne5qIuT2kOC9nJ47G4tYZR4GS2qAvmR5Xlw8H17Ap0
qfRh0JlmyBlf95pP27KUJOvMIxSyGvl5UnHky0VnaGXwHSeVS7MojL2vYWyrmzmLURO8hLvTuaY0
vQXGapIvriJ3fDI8AJbA4jhF0+OnvzLOy+M+imKqbfyIQ5rIRgb3bhUWwyHKmT0ebIhkIBLjkpSl
1j6FDEEuQDOP47ufGP4DMCOcAAoeJk3B0TkpZv96Tolm1RbtcCJzuZ4xlF+NYUpvD/EMAvj2DMJL
upg6abwnGdLDk+DKv0569RGbOa28NZzZku2WUPm29JlDxoApzp4lwq03TO98GcJ5U16Fn0YgflW8
ZJuaoxOWHFo8cYaoVVHwmfBu38nCqii4UPSbC7c/l7KP3kKX9GKZ26+D5hCW4kpivaH8OM16KHgV
TJHRrzG9trreNH1f0PXhotF00MByMx13qExXlWGwbCrKb9KohVhk4xtTBDopqkRpyYfXVDY1bu4K
p1lMyn2yRntvVerEhfzcZcPBi9ISO4bGZ+0w+V/ZY/oFsZxO4bTZR8s76rZxuB4mYFLakBffC+jW
9Mb2GnsHib7GyKkSde6kTHjane4WUNR8oiFh4XPYXgIpC3JCqaL2jIXCIh6wDDe7YTiC/Rj3VdTK
7dDY9qqhmvg0ykBsmlnIY2nlCurIBHEwzO1v3c5PjaQdNB1G2rHULeapja0VxvGRWDaJSm6Wd0Os
ryUhMKPov8YEIniXugC05nU1efcuPbOi4448WtVL40efJCJvHNSNycMTMtriMJK264PosfcNVgfF
yTZ5QcLZBTaDAYz1dDPH/gt2wnPvFfXW5gXqvPFeoD+VU3UQ3WlEU6iG+NBYcptys9hwoPP3BR1f
iSn3dc3i6kEk1u6lrv2XYcp3AFveUhe0L68jGSyIRjR7KQxHIf3tvO6rwLhyB+4f6ckr0kOIkteI
S+D8QCBb6dHbx2lBsl8KGjicT5GeY24RNhVSq0p3Vy0/WECdG4rmrihD6FftQKVb77G/KnGyy3lD
P8XWCKP0gIvOXaWR/7ZlYH/km0NJG1amEd4yiNx6RbiOqlPipPdRe8NcN2QOaDSkSIc9TW+3qe+9
1CmrsCrfrAChzWL8uW7Gqr2wRd8zBbgAJzxI0HH7ifzYKh/icZO5zamsdb8K8KFpQRFYQDULZwH9
DfUVIsvye3nLXMNeVw2IURQDbl0WYUGzE+LWVWyMTsX3y+d+3mtwbns/h3ag7WU374KSDiGRnTy7
sVYaPXsja4vJp10Sl264kwQtZ264nfQs+FP2QVqpPgUp2VMP6CLB60SfbcV8IBigfUAOKAm4Gp+s
O/3BNkhuYYkOV/z2fpImJZ6IIDjaJtGQdKiqlzYJ+L1p5aN4darV71ZnTrT/dhD93Cg8+y2XGFzT
Inlrq2b8Oc9ldFHYm/c2PxuCp8F4ilRRP5MxyWHhyqA/hqUuXkqo4VuX5B6Qo0wTE2aPX/tdP19J
TzDvAyUcnhzR08c+Ky95S2Jl0lXkN/E6B5L3TMQ5eRTpDNXH8OypAc1QLkKb1Xb2GviEmW9UAwhr
wwMTNQe3ZXxPpWUKbjLFV6irmhJ6V+jhJUknwB9o3I2zbBkz/DAx+ozsMAyINUO14SvIkvJnZkvn
sVMa5r/m7OeuvL5pn0XJiJPLDbdnChvSzyHge8KAcxu4WRHI4WaYjJfZxwi0G5ftTLgyOVKukKQX
cuAdAQ9B9+k6r7g30s+2VPwWvs3GVWZleQlF5E1PSW5OdBCYDJBvq7pqzpS12K8yA0CzcRsyQ+1Q
4AQv0/aVLG/0XVt5BfvILyFYTulVAhVtE6ILRGDCU2+f1AGGUWbU7jaYRFWtw8LlNlRQnLMxEp+5
lJlYAHibKYfXZmJBrQ+JVzJR92NFyXQN26PhczUr1VFf/qAqXe1jBVWA6CJ/JzO8H1bZyQPaZ7TH
vLD0ybnO18Ty9o30CfMunQEVJR6BmZ1PmuUKLvPwlDdk+dd0yNb3KZ1BzCN0bw97bQn72glNS6zZ
9OEttcXIWSeADsSgePTMcm3m+MnmrgPiiCHAvJetYz17yRBwlBjcWTOUjOK7uEuyt6KNab/plT3v
K6cmXlejCWAg0OY3E6p2TSMcwd1qEMdMkWyrcTHsU62nN4YD9sUPG+x2PEvOUSo3eIlDNHPQw+F0
W4UOycu5tgEoKJXeoZ/YO4sX+D2i3Pki47hplrQ4Sz/GS7jKso8vkztE5UYZgfElxrCc1nhRsHqM
pIywt029vG2E2912qq9e6TipccJbaXUmpKZOOkLfXaHIEKKKW4vggMAKAZaif3DsKXxQeeZdBm8a
KA9xBL9UEbd3NItB4s48F5ZqlBf7cNaJsZk4wp3KgUZk+svj/aB7qkH9OoIkwlO4UtLSELi05Mqi
o2ua1JwPgbZvMu20za8+TZJ9G6X+fW217ccYiurO6ZzxbIglvJoy2GN/ScFEiKk/h44dP/iIEbvJ
mpunGTnrDchyMtF6hGjrKC75K8bc4VcQ1SCQAwMAquaWv84z4V0XbLE8gx0NQMgo+pWJNwtJX3sP
hpK9CSc7CF/zalK8sFUFV82JjDcjr+N+hZeivKn8xMFSXLm3rV3Dl01ja4NcjQzIxNm5YX4y/fRn
jT3KsyVmgHS2wav3cE0e/WnIa0BgnKo3Mow9+J/2NNHG3ng7d7KHHzP9DTu3LvJ333JAszBVGC+a
8scftizcS9B0zB+tWoZ7P7SGaxGGHX3qeITu40Y69Yq5O8dzQZgMqls5dtm20lGD1JHwyXHSNE2A
HOuTnc0Nb6S6ZQrcx9TQ+iENZ5/U21xwwgnJ4V1J1+UAFvV9M9CQRuQsDl2WtlKNbbfpB58OFY+C
LbnWKDv+OpiG5nXo4gZwZO/Pzdpk9nYVO5YsN3bnRMdWFMgFpRUT0uYATIGh7YkLDaeML1tPK1IW
4ItvQ4/ViQqT+jLQQ/rmITVeLBm3PE12BIB5UURiHDrZqrXJ1G45MAFyRNsBVNFx+nvIU22F73ZF
YfJGMA9UdziB+mA39LY6uJlVlpsU0QJfe194Eg5x1tHMHbeck5IpZhoM3RTWK43vMDN8SPvkK7z4
e6DZiBxa2AdPWmvrJ0H4+KvnX+sOY4NJZt9QIcmaD16tXGcLkTWGgo7QX0XXbedPT0btNBiD62G8
K5YasFNntuZZYk3hrDoKa8sh36JV0mmDd5/72cUsoH9uuWT4AHG5DWVb7EAc89pQpVufmdjSacsX
Ws2wxnaMGYg9BVAiwl2dmOW79OvKukv6MIO+ASJTZ9QML05uvcYSNrCN4RNmnN5wfAnyGpVgdNNt
wTEm2ExO64p1Eyv+auhVNqWQOJii63qeCf2zk/IxYGtBOqSGt9k2TDVvyiy2LulssQBjGcsgc2Xj
eJfM1nBbU31FkpGy1fcpbMwNO2Bw5acNNbRFSJleEC3R2NLikeJapAhbNfz/Ob1Fd60dKGMTGLk7
nkUSG4+90VPvbkeU/cGUwiu57yR/WsmT9zFlPjDyWYnwwi4IpkFyUj0l3NC2TEW9TzUP9bVptJo+
tqZ8z+dEX5spZU1cwYijE4zNdmHRqSuWKxP2yZjSDW3rfSMoG91MheLW5zXTeAamxRUJ19RmTFJ9
cRaWUFCG07mRFgY1sH7UmVPaR0XsnG2pE6B/3KUn8RQWQm9DaDlkrzx/T0ADNUZ3WHfblBEopb3v
o5dQBRRlsdphZRyewrZ078NZtOMqGY3wlGXKbVnfg7sp6sQr0ZaZxoIuB5EvQ1CcntfcMfLwjo5T
pacRvjD5/RbuO34be1+mpvVcNzOrN8hzKqFrimmP+IHUrdkvODyXEmrydr1HMDuFQGHzqh9iAwpX
6o9Je07FTL3IgAPDmsMC6JhQZwgRkMsmz2TcK+fsGEOxfXa6VH+VYeSBFCqdO8cZ1QPbkWQkbU+P
JQT47eCU7YT13Okfa5jLXOw9QqsW1JRmxbEgeHVE4r0kHFjePMq2eeV1jwKQUX98U7CbXkkmGHc9
l6kGdKw3YStzzPRsGxIBNY7kTWzNo0c4MUluG6wT08Y2c5oSTO0egzwE9B7opHsACxH+IAU33PpG
aH84yFl3nY7Fd91G7f9m7zx2LEfSLP0usx4mjNJIoLsXV/Fq1+7hviHCQ1ArI2kUTz/fjUpUZg5Q
XV3AzKKB3jgqKjIiXJBmvzjnOztUC7QRkqXHrfhp7a0xOuZbAybEg0AjevyFjTOQWiix30AveXBJ
pD2gISE0hKJtnwfGdKBoIsprcZaTgdppG6UT61gqIvfil8F0XWq+M+jzCPWkWbYCLEd98RSRCvPc
JwN7F5YBVocUdvR2bZ6hjrAtQtcAK+Hmg2N8k4QY5MN7DuFZtWP9lFLZt551iYONdNuF3PJJvgIP
U1ud5371WLBlxHYCdHzj260swtSs3A8m8vP6fy8KDaoLPmbPnCOB1x+DnskHTns0rhZ9L8mLL61q
cXaYcpHW/5/p9iX9puqu/tn/221u/keo019/2f3Hr1/jSb4Nkf/yi+2vgfLD8EPNjz9YNvX/8W9/
cy/f/sv/6m/+Ppb+JxJyG9HMfzbPBnv0Vf1ZMv63P/D7/Nr/DQ2hi7Ab86RviT/k4r7NKFpIy+MW
dW3XdHEh/ZHe5FqCSMpf/qmA8J0/9OLOb/wJjhdbCBbhmJT+lQG25cq/Csalw7/j26ZpOgzDSXJy
bwPuP5nTWu2RJRaUdjh1D/4yjju/nP1NdsuFXkQAk6YezgViUNPwjXXkpURNQwurCYIjOlHeW5Gb
H0XqMXqZuemIm90s1diRQngrTq2yvno5ihXtk1ttdCRY1wpIOE8f6A/Srcu2mU7IB7bJLfm6eMHl
Yfdy37QxG6uGBG4bZpJ1S8zm5NwZjRgO9TjfmWwXN5M1L9e5R+DsZT8Q87ovTWl9twA69bG/PApv
+VH4JlHdYy1Pc8MWmYiPQ3GL8r5leleEe+dunO6NCf/WaOOGG7GjMJDb2CaZ4AHh4B4h4RyFcPNv
ueEY8tx7fKXYEtu34JYtjqJktSBvrf154lYP+a7MIXIiJHnRqSJDcE9ZgHlc2eeBVI+3NoofNLm6
ySDukc6ylIyUuY3H8m5wYItHCkd27k3YRgdy0TUoiIAgZ4xzqYWK3yUwjkmM6DBTd5FG00zCekDU
ekHkOgeo3rQtoVmQ0vJt1DBrSEDThEtWwbZIWvRYY+VyyizxPufAYabnx8c6oZqdCIhfIatNzo1s
mO2wOaY/IerQSsUPjIZN6DMtW0Hfb87TLUvevqXKa5lidzWozMnBdXFnp+0miLN71CF6oxqS6Qsi
6tmR2ERwBbhESa93mBXcM4/4VqYwi7ze2beEfu5JZoBsaplQ54d+20azvaqZsxwbwdCc3bR36W3S
n6oZRUeh5hl9ZAOJl2RpezaepjprQ8IKIlh8HbqbgKAM23ayPWgP+BMLMsBumvOrURffrbqdj2Qb
88HtfgK9m89txmg56nZJY7ZnN0PPomWtCeYsacipbVJhzWFRokn2fWvXz0OJd6rYeIz9NiVMpHVp
wK1KqxyoYY0K25POp5dPfA6IzG4qyvE0pag70QjvYFgzZSUJEK0ZydNelFhYoWMCpR0UA4PnA8JR
EQhrWg/8U7xH9TKdx4R5u0KbFQnZnhIaoZUIRtJK7aBZzaRTHBNLzFtLErAKnmRXcr2xyJByzQaZ
S6ZCz2AChaC2TGMm+51J7iQz5mVargX67r1LKcjEYYV5GrZBDKQOeSwXRlks56TyqQFt7xixPi1F
Te6VcD/jWXY7nchx13hZeWFCVSZ9t+LO8lAIRCSVVcI4D7W5YSKToo3z1Hc4rCvQOjhYk/lnM+T7
YSm6r858kxsoMZwoyUByTd73KpviMInm8pGLDoDQZ5qNEBS84GKVZDpGpnKB8Q39Pi3S4DYfQ7BO
eRnq2XtdCtPYeSnlsp+XX+NOude6Z8g/kKvs2+mlTvt0nfbSRZBfP3reEQCl3JhED5zZGmyV7s4T
9ychb6mEa5A+TMBZ4PiIe1h8QdnovTNrJt2yDJUiPoJB+VaQtMOx2J1JxwbsOid7D3U0ijzSmRWl
eN8Ya2iKetdJdZkY4KFIkQPKmufbHOpRpLHghcmBuC8xBKUsAEAnSNGeOSZdRBiMbLJ105U3yFxa
Ha1gqFeBb0RPiYsSF7ZTGkJvV/v2rQFeecZh9iyArLEgaB+qoo7uBweE2MCa/4BXg5QXYR6R+o0n
HS137uR4664tXPji09fM7AfQwmS2TUfM18NhrBqyRojvGRjfbPUCKjVxG5CwSEeZoGGhiLrgmzu7
5O7VROvpmW8BHGR9KleL69cPluGHblC+drWbP/fu94qcnU06SXW0kTPsgjzAK+TGu7IsPjU2O/ix
LDwSTv5tbQIS8NBM7hNn9liMKFRMTkb2cOxbGzs/d4HQz4bFs9OY2ChsUbcfiy1e6wkjNBvgEWen
We4yZQanSprfspI7JS3a8uRrsdHMlw7ofmAQDtHXKI6b+wCQVtybcFxE/wJ8Z94HnUmVixsnVG3V
bLWfrAkZJNHZpGVJ4NKrOzRXqEgX9PtW0IdF4O7NdgCJlo/7GYzVrCt5TtV1SABYwQCOVyarUwbj
Tb2lGLu4bEL2KOUurd/CfVqaZd/JU2pk697H4DzoW27PBMzGrFMwypkkXc+BGOiM6HDQJ/tbr0B+
HdPIX399GKwuDbW/LKtA9D7YHGC23WTpdTs7PbvQGTkImY1385BEBxnNxsZE8kTkVMn1O+IPJ6/+
qAiUCRsLSkpKBNR6gH+7WaZe3cY0FM3Ep1kRoa+dnZ+iJH8vaxVtWXSjh8/DwhHwato6XBYKi/gt
HwyYBdl0TGCUgReJqRSYSa29fkD6Aw9+HXR5vlMu43Y0HVvP7d5Z9BoM9jRNjHChivNt2alserUG
SJMV+Yrrxr+l1o58S8X9bOfNHis3eyDFYNKYMEBVhnlqpOuvtChJz/KNvVlX6fNENEK67Uy3Wg8k
MzJWIsCPtNUA4iE4wx6Lb+A7bD18+8vi6dcIYW5cDtGJdPoVr5C4lMUgLlFxj8rNO+Swqu7SAVZi
Yi6XXx/icQINYjOS0Br2YTcTguCSQJY7+ToVIIIDjlQ41Wkf7TPVgEawkxZHgVUTCaB1c09y4cAb
oMjN696LsX0HqDGseOPGy68PJWOArPPSPXzJFXG3W7ac9MuLvuaKGOokS0+JL74wfSQRwW8eR6t8
VA7Db0WkvGsxFRF5/iQYVM8QFwraBKwAodNb3s7FSL1rWV7FjYd2IKhvrGfoWm76ZX4LgiNQHdJC
ACo741ODVGEF+YDggLkPnTkF+lfS7YEMLeMn8MBcjxWAgSxOWH8yp80i+3Wap3Gb8hmOQn0MmgUh
twExnOzabGkZK4lLxhPErLUMuIxiD7IwTDxotTKyX1CivgQ2CJvI6Sk5c/mkk2knGsxEjblsAIi9
tYJ+XAGZ69knqcp9agb7xYCMkecP84U53RtDtvTKXno7QWr85BqnKUIk+eQwvtjFme2ekhbOfzlH
OKIH+96dTB8jnu52OQq6rSEc42gMnsOX7hUvamh0mLQLmbtlsbMAKxLnFaRXVO4e+MPbV5R7nxHm
dpVCQ1WzjTOu+UgnNraGDWInYnKHRowucCaySFRXo8x2Vs8mLc+OSWcy8PbjTUzC2qrvq+JBWsGp
hWM4y+yTrcnPhJ0L5gMyDnVMpJMaYPRFKbnrs3GfZzUieYckFDv7SiuO4laeArd8XaRzsTov1LY7
bVNenMdckoDmdcSUmmW8Z+aDasKMl52syZFEvo9ZKicW3YdnVJczYyhcR7ZhAQ/HKmJnE70xX3lG
LT2lTYrQs7CPQiAXKSTkDoMoKTSSw9m5fbBrKjJCal8s9SOeLAgAkX/yu2I+3wBJPG8PuO/nB9yV
y6aKsEgVXjqu+ixWj1q0a4Qm7g+l1Ev8yDCvOZeoEO9/fWiDAjCNvie2NL8qL8kpWtQcOq42HxBw
1utmJHso8Azgd9a7ShbrW+Jn1VqZbYSQYGNwikMHq1MCNK36tipcZxZRXSSr+7AJTBsR2+TTb3fS
BukAZMxu4vxB2WV6ajJwMWM73YmGrFSoS9naRLCAtH+cL6NpGOuAWcq6E/5yn4223Bce47hfv6y8
Stzmig2UTrs5cqCUShpHoACbFu8aJPWkXU95/GJ6oGh1E+tN0FBspcFHWpLHWo6cyzkRn52p0MMg
VN3ZCsyVAfJqvKWEl/270I7AalaxU8ye2ReJjakk6Zw8gsw7Y4D30wA4IVGXckl2o88D6VlLE9qW
+5j17odCK8LrHRBMW3ypl459urpA8LwW8XwoE/j4KHUHkqrTci3kNB1z5TzWJVFEEZ0Yygyz3wrm
kxzu06qzYU2B5KcU5t+PcMVA23vNY4dU9Hk2jzMQvt7Ls3Way/K5mEtU63NzEUNzl414baxU6dNo
HZeYlzwZhnuXk2EdONGFQi5aKxwCxI2Pd9Qsn8NQtSc6Lhs4WU1UhN3uuiC6V2Ndbnw9o2HKXQK9
W0weWfQ+xlQnkz1TaZWUTAkVzQy+mSnnBCjLQH2TUHKmFmti13C/20E3sI4D/CZNLwwSQEDU0hSE
00/Hrt6qrvgi6mZbduP8OiMPzdzx7KrqQyOvpc/KGt4Wb61iiLYTjlG9y0ZikWyGXGtRdDZr35mh
cnXRadCFqvx+ow2O/YViz90gQH3TKvruFN1dQYO9k0vx2IzwkShbmUHOL9Oo7G0l4A1GZI4iEV/u
NK3PalHON9G1PC+t/tJKcjkNeoA59UO+rnqjQSeTU+F/S92EtBUdtfhwELKUgvs1t/WZhxvoZfrK
xi7acVcwQS2POp5+KrwsOxYcd3UBnwHV9TltsDAOFltwriYrLGS/WxLZPXQNSo7A6D/7WoGbkMuj
Q89tql7vgUsCgXW6M/2VqahVmFIBj9V1qCtn5JGwmk1s/HAdBNtqQd0+EZqFFi5OL72C5RmLBkPL
EswbCU5zH41rk+eTkLickl3bZzhEes1y8AtDFm50Bqbge95ckwV0IYG6u+nWmZNPO4oP2WxW+5Q4
5ZEsMRyH3DyuIlgvcs+tlPUrrSapStixV2JI3H1kacCAOr+gRij2nt0/W0hKTlbMXAGL4cjf271X
WYV0eZKkwo79cxqDhpURs+w+WLZY3ckl8YgkBpHJNGXqEdzIO16bcz0aD6MYIhoZn5ugMmYWxZ69
KiX3ByInccgUt6bBijatzi3mJKIC8AjP3t7E6oHripzklm1YGDsAbXpEb4E6ksP6ns3VeLSdmAzB
zne4y1ElAvCZtprNV54mpxTX2D1BLHA23HTT2lQfgd2Q0Kjblu9xDVaaWe6m9IS7SlIyeme8TuTE
aAeLS/Yci2s6JKRuQvRfaeYovgLGBtWYUL/5ZjdhpRo43XvaILCPLUBMI3lvfJoqvoIFJgU4V4/C
bXERV4ShTNzXhIzi57ithKjyThAJmpMuyqtv2QDpyytiyfTd4cqFwxXHMQqzDL5qS1LXNn6Ruj8G
HYExSfvUuCx/OcTm44xz4Rl2Il0jmUhRYmRhirJ8Pd4scBgTELrFj+Zn7W7c0Wn2CoRkWGk7h6TP
oa5L8Let+cPWHJAJIw1s3Zl/HGNEyBirM198TYS4dh6DCrcn5hgNm9j3LXuWm8+X5K1hZ04LrueO
lT6JwPeV6RMNi1nUASRP9GzBzIa9DcTHFhd4kawVUreVbFx/7xGorHxvw8tchSgpfqKY0S/t1Mqd
neYHN3bzDesQWOg1yISBH1edMEeJHQ7ipEvrk+HgU0iLIEZh7X3tHWWzasrWKPqrEF/UmeMAoBYb
GT1O74rlNcIe9zpME9kcBP4YQvOO4Enhp8xee0i3ScRydIbbNGLB2uraf1PJ/DhJIdmyapYrRAda
IMhshgE0D9EGJxUFPz8LtCNs9RJqEfTGW7PW3ESol1K3f6lUxomRxe/Im/B+OIcYmWXnp8Waguap
I2GJdicLA5q7ziZtTYyMjxK97f00WI9+wsOyZHflkspVw+x9LbuYLgnU2y6JJSVARvg6z1Jic0US
Yc574MykgohwnKKPkaNkG2fI11PpI8FCjEOjgSTdrrad7qIdZeOrBHIUJpn3VLPVxEIQW7Qn91rb
7b4OGIcFcL0Qd9wvbk+ENwKqrI/1c/HmJKziIkaE9MTAeXkFmdQeMBXtzBvVWscAByexEKKDOtbs
kw9ZVDvfIXN4QsnB99f57nTRR1K7byyZphW7LDK8m8A/FP7GNfUpY4FPoFSm115q3JS0Tz1ZHLyV
mG2W+pVm7ocJ3pyinjpDRXrvVdyLaCy/q5be02ivXsSKw6wH1G5mWaxSLoh40JL9iBPideyORFoe
8KWlDAFg79CBrBCxse4kxA+kcHEaOzxkZjy2tDGZu/Pc0g9NL4AVK5EqA6YmJ7l3CkpGfeYYLQ8l
C24mmaxFJJiICgD2sbKMk50j2kAVg9FMF/sgHbPHvm9JUZB9ub9xA6ir2Y6SfHIc8gOiNldSc5WY
jC1yJeLmE5M6F4pPEptf7GvaCRe3dJ0SiEjK8LHHA22X+vZ5sI7jr0rXrWfsosnjaCv6c9Cwl4pu
CkibhEdjeYe9+R75JZHgLK4JooivfuRvp7h5MPCA7aWLwnroKa8SfUhcQjKl8SEUVi+DmhTpLVM2
oS9u7eCfdy5jnedHx8MBlXch1PqXyXBeWL8+ksfNYEJOMdagPl9D6ArKOCwzRnwMOp019/8FGw52
LmUJEjPZ7C/NdB3Sama1eEKB2p7soLhfNMs0ZDbb2a5e0htbloAaOn5sWSRl9CTJoCYOzW5sQpCy
jOqCRKOhus1sBz734E06gNnzinNQL0RGmvIdGCVMhOBdp4Rb5UO9yXpN8sFinlm2rl3016HV4zSK
xMZp+vaxbfFidW2kNl5pP1lWZDymHLfoJscvRE/saK9m+HXmrneDlzgF/tsCRFhjpV/H5vgR2RxP
aKUm5X/Bv7agu7KeXKUelGE9GG59Vw0R3DVnuH3vz6q0743Wxc4RZXvBWxAMbEk98TLRfCOrjM78
HMGBxqQsRBJtgZUCQXiC4hlhcRkfdcDtmpKm7sX9o0vFTiXELC4dSUnSotnga2eSCWxxDojPHmy1
rbjYtktTjm8zvwlZx+2AFOrkspQ060792HTleC3xpW/LRB9NS2L2kZwnuZMaF08X56owq60eBcK7
2nHPvZEbWx8HKvvRCGLEZO3dZLiPouXe0bKDxtrhqb1AOo+rocJ1PEdX+qlLJrLh6FcRQxiyKqf0
lqplf5OdbM7MlcLSabPDQOanWak29APMeU3DiiDJzuDk91j8bwHo1Iij/1qkWQHWm1zQzuvPdU5M
aVyitWL5DbY2vmUzp7uS2PRBMmSILSaAaOknIGViRBkhrrHpbsahujcXVa9NCpEuK16GLK/36Cj4
MXgY/cBVHgPZPrMXwjmaBy4aD0uTwtGDdkgPMoE90eEVQ9FqAR4oxi+lfSQyiiShgKkg++O5GL1D
d9NxAABZW4yTjsQAeR5aqlyiZNYW0GwVL0y6WoJ1fJJTG0Y/zCCFHC7N4PDvFsym+HKpNWXXh0wt
Vqzu9v4wvqNTm08jtXQgmurB73n9YIm0bQrzAHp45zrNLiVlBwjKsJGG82DA/0YdYK2mDr0xmw00
oinLorGg/vQzQmoBVjsrA7Pousu9veocSqyy35YmKNqJf7oyFQuOztsuHP0Q4OJttUwB7RUYTBP7
p+rY7bJuyHe5qZ8zq/ue0ridfXWjjM8Hv7NKoOCoFGx1gw8TpzeUQDqL+ZvkbJxpG+bBOEwJDl4s
/WumlpyQOt9NaVFuBZiUkB+FW6aA9rgLATKgmB7eIpF/FqadoblcoH02dRwa/vITCQvsfccZiXcR
8Q51H+zEWNWXmcyDpqnd186I2m02ICFpdH21MDlz8mZqm7oIjFm+UcYwDXvKqmbTjQVo4jE+IFEl
KFciuGZrcaeIql71Ouo28H02cdoH99StFzzB74Xdh8I033SuvC0hP8dkTvO1j6ds0/cBlU0Fejf+
ZqAvRBSGbVBmb9SS+OL40vKkTvYjARBpSXHNZcdErV0XXmBuch82c+SwuhgTxF/tsyVZdGaRzBFW
GF94rAL/TlQeGXeCHeC4VxfzNS8j5uVUJoHCMd5AvHHRnjE852nMSQa0qnPisXZIvKdhAN9qTend
iHjan/2BCXCFaMtzH4bO+3CEtRmyEfHomNAyV4fmRlwwWx5TYaQncyDPGk6UkcwCPLD8MQqQyrIG
dcAFg64CVJf/6bcZajQeGG04n26JZX4yHiy//xiRjN3yQG/eUjVuxvG8zDq5msFjIVr7XDhcxIMp
PxyfzGOzmd4Z36D9pBVu8EU958l9WSro0LGtjqTBtXuk+smmYav5CAPrIdV8TexO3KtCR/ecsLjz
8+XFphraN/Ht2zhVeksy2nJyaCNWQAtb0gF749FIqhtrHiyF3R3YxPgH2dVhUdnjBSnHdPn1v5iQ
TpdB9R8Q4Amm+/tvkm4H3n3s/DVjK3kVt8aooHbQzvLDo+w9ZmldhtFgU79OffygEp3sCDlqrxAQ
wevLLy4EiVNPF4elhkGj2WXZoa5pjjpf4NGfOv0I43QPeXVbqPh5BINyqZYtpkZrZ+EYxx9d5WLv
K7ZhVq/fsto8IhOkFUS1excUo9gacvHXhNpYDJ94O6d5gdPqZxaBtyP7X83E004mweyTyqPTyd4p
uzKU2MvvfGtv47G9m7osPqd5f+lRht6VUpybcVZnO3Y/+2UMdoMYdnIct0SukHqwjLsosJONxUK5
WjyiE9i+DrLgmDf1Nih4F5iWbxnUoE2prlWdYeeBMOMqmwNSN7izzOqgEdSsLAAi94CWXrKxsK81
KKOHLuYEZdvj6Ml68kr2WPwQGGKwL+JH0X+yEzwYlYeyG6dl4ZQhJg0i4aB1rk1GsV2ZIIW7MZtz
RI3YR4anrsu/IBfb+Ete8J1hGo2Z6VvbUbm7TflC6rhroLjR6WyykfHFAQEURNw+OmSNOGZGva4b
Eida1a/RjSehC4aC60keEFhihRjiMWR2ALVMXpORSyR7XSbilF27HnZaaFjhtNDgDSRnIokD/QmK
DlMrDXi2mZ6bxrZDYG4xSRPm1Q+Glww1eYjDWu9ZqSKOaBKSowB53Svs/QxIro43uitznrMwE8OX
ZMwf21x3IVu2S4ROaT84qE7nZqSoLvQx+gopItqVhKOsZvDFmzZGqloH9rO0F4A3+oAb6YkstmnL
cQubHQYT3bVdhPE47JwZ8VGpn3KX4Gt0TUicNfvMeOCl9PmeG2PD1sDK8w2ZgsV5qRw2CoNRn+PF
ddeIJVlMpGfqVMh3SEnXNvOjXRmzBDaajdHVXzV2+MeKzhMm7psu52qvFwElT7C39mYaSIkczWUY
BiXtipKPGrOYFiz8N7OB8cr2n+atCQCM1mrT4slbAaVzZcupxjBN4GdELh82tP2obDVWpLlex8Qi
b8uJn5qfDvdmnCGSiqtvaTCwfWV6NpPh1CWMQlOLe9+CZbSCA9LtTKKNdrrcEgeDH0XaY9iPS7d2
TTPbNlgOSa8p8AQDg7m1+eZGBkx3+yQ5tDn6CTF5W5mb3fnXhw46bpiXhNHHcL9WNTarFalADz3R
eUciVw6U/x1zWNrbgihlFcQfQ1NnayvF0GwV6uJ1H7kdNZ+xjI6sg6/tpGDJVsMXBAQYObSzGwL3
bUYBvjHt/LM3DTw8NPvbIsidXZfmA+yj9zRmCoIw9Y4l2E7Eqtk6HeZFn0w0pLwjU4/u2HmEyHpo
G2o/78MZOgMoUz7b6DLrPngadfRTzl6YMZVeBaSahcIJXIhOn13b3yoh0e2qU03z5XUTQcFLO+xQ
eXNK42FbY/xce4aBAl9pXn7Qal1PGWYnF2AbxSZF4LzOEcuJOuAZyZbHpSpv8MdyJ4LIBsGGrqfN
kWQOqTcx5aAdbGt+OauBk5KpcT5RKFgY9ngwWrJUwF1zdDMTmNhw5Vh0hCPe4eVIJDbtN1wED7hl
DcYG/dOYRGhahvjNaGAUEXhLJKSzNXT0nW8tWK3c8JHBkhnV8BN03GF5SsXoMBt0xJr/i9kpQAbu
fKgWwnztRmjwlbl8lwoJNIQFrGume+1U8ZR7kkn9UK8xysZbBvQrg2p6nU+AfqpiPyr5ZbG+wF37
xOXCV4ndblWxt1lZKrjKjPUBa4GIyOEunFR3sRpuGEfDGWqqkp2oegPNSRgSk7G7JBm/eAh413Wa
nDMgkaQCBlAYgx/DLQFRpAqOXfKakxEpffq2ishwcmKgC4lt7hg7Tkl8DYYJ0Mjb6sHDkazPk2Od
qx7HH5rpfB5BASVvkcHkVg18koWrug0ptpyJY+wwQolOaMvdjVGMH8T9IdHp7nybMVapEBgAtvBs
RJ5sA26o/nK5umnOBJ2/vuvIL45SUrKUIiCm5aJhiEqHsM/hYnYsZdfxmB7T2NhbHkMlbdhbfIqv
XvDigWMm+yseLIZZuIMIoIaBlMTPRZKEgySazBaSPD4pDtDWT6V034rFB7Scrpjvr/G0kG5snNJ2
eaxH/3JbCEGdXnkGUQAFrdBmMNQ7qQhvUZ4iJDbJR0rtdgMfhmtGxB9Yc1dtEHpmvWGyuqlIhoQX
1p6mnA0zm7Bsmbej6A9zBNjK8QlykaDlDBBIBhlSwXQuCq/bwhtTK+0bz5lAZlZPt+HKnPEfTsEh
G6K9ymSY2XCV0Emn6EjYvEXUW/a33nosyvLSm825cRIKyDufvz+xVWgWIuEixKLXTXvENVfEsudk
Lg+FTKtVtmhqQmmHiHvZ/TH3DDCyroj3RZB009skRCRFXXFA7I0vzyzemyA6N3YUbOYNVe96YL7J
lcJrbbPgXvmW+7p0FWFgX20R2etgRO0d2V1Jf0vzABOvuO0z665no0WH3QmT1ljsu4V+mjvxEAyE
E0bMv0QVEVip73TW3o8yeRGWw/SYxYyDtQ3n+4PVNznHenzWRcetPD1kPptPNC4KH1rMoihdVqoH
Q6OoGsDLrOfeD32LHKvBo6M3+o+01dm1X2znBExFMVydFDSk6GNyOnXypH1i71I9D3w24Ry32Wbp
yV8w/eE4YSQ7T60/HDqRAsfs2AQp77UibfxoL+M2S4PosHj2Z2mnFqBH54Ujoj1CYaQ3GvisK1hl
0i0uICrIZUY0z9YSP9LzwGrDmWIarJTOv9w3bIL57hJnDCbztJhsKIdpF5cUpHM8fSoid2m7lltA
aFtRr2yiZCuzjADTiHRLYVVWGCN9WXfdYfLebH+K9/Y04vqYyRVWKWY0Jrov2J1vCUVmDhuMWLyO
uwEK3UBkl0aMgCV2L2z/uY7bzWKmKdFqPc98PndoPXJyCHA1YFaZ883cRwRVBurqTD/q0nSezJKt
ZuNh24pZXpmT523QHFsbGCnRxkU+mS1AEvsJhDjLjdnKECxzs0QpZBtkRwzmRkQK9R2Spz7kh2V9
+qR2wioW90iXic+NcA1V6k7R950klmEBpJZRGWOvNt3VFj242WBYJW2e5rGf1UlUx5GoszNm8w2j
xfRAUOaOxtgIYb0+s6o27oesOXjEYO3FCGE+vcXguJl5XwaoUW2+K80cf8J44ohZrH3bLf0F2poc
oiyUIHiJbhxOKqY5bFi5Z/lU7tH5IHMs9cTwgegvD0/beUSszhXRF8RLrMRIke1Unb+tJO8dcu/u
iDN7ZMYmUAU4QQeRBwlT9RPs6JHoWJCLc/o5Jf436aSwYGieGM8/uUKHDkRgR+PFLNPG38emf0H8
vSNYaIc2gp4pRvgizMPIhcTS+kV5jJGac3Xr+1U4t95Ji+UzMbxXvSBow3bS1I+Gi64AlYB7nRIG
qzPbDpkOa8XMa+dUTryxkxhS0NtoI+DLJcnCkZSPKq/DX+pUsEmCICOmqk5afG0z8+CY3SXuy+pQ
a8BI+Ox/WM3ibutGQu/CWMczrZMDmKj1nAL5lX3PIdKQeD4BCqhFcfHxPK0bi32CK3nwbA7UEFpd
QWOlfs55Q0ealEfR2wjwMhdNULs3QH2Gngu4uhEwAiP7E2yn3Ls0kODYewpC9AwvbsYLZw7w5vCC
fIm1fnM7Nq5DPj3KLN0SoJmGLHEpvfGtbLGz3iT1E6gt27/vqhoWKOPgAxyhtcO+oMitBSx1Tw/p
kYCKF3dvDA1W4tvcpecKBbZw+KUo/38NjfmHsvq/iOz/G6FlTEFagHQI+vrH+PZ18rX6nsZf1V+Y
Mn/8yb8J8aX3m08YITuWIPCFg5L27yAZ7zdpIs0X3o0VY8s/gWTEbzJAYh8QY4xa0HcQz3cMNZN/
/1+2+M3zpRmApvED0xOm96/o8O2/Jo5IR0iftBHposD3hONYtximP6nwh8STpSizmZ0IGCadu0AQ
47bx1lUsaRpZHlK3BXuGwubRXyLjAu4TxVfBfqk3xCer9X5H552dEqvAUtxcLYDa1/GGi7aQru+w
Qvtcz3m+TbFXP7hSQJ7uxnrr6cjdNNXT1MwE201Tu3MJ0A4nxKoaLASetKn+Fa0Jto9tRD6EODl/
D277n6f7nzhLfn9GYQf946d78wMv4p/dJX/8od8fbImPJLj5R3wPp8kvH8nfAglujzzBb0HAc2rZ
vuXzVFW1uj2+ls/bIG++FDMwHeHd6Em/P9n8FkNF/pTw8IXwN1r/ypNtib/SZ3m02U3w2jkQjxws
Jv7/RUpKK6Y1fH5tOOTdKdBLfZ8FX0cBz6sjJvziTC+lq546IkJXC4FCVFnIj6OB0QCOvv/D3nks
R45kXfpV5gXQBuUQWwQQggxqEUxuYEkyCS0c0oGn/z9kj9l0VddU2exnUWlZqSICAbhfv/ec7/QR
hc0zaUZ1iGqP3F7tN+h9hIuXuhIWNd5NBJr3i42sVnC/v8xx/mtu3f7FyLpnb8bzisbnvs8FIrKi
3/na+Gh2HbUyXUuDpMdRPcxOzYSxJGB8iMubtqzBr9boVCwzPnVJAhq6uausdXlIYQgHNFRyOfl3
U9XgUZWze+ttrXzDDroSij9NWxpeoOc0RCkyx+Fb2717mnrxsY52f8tq9zJwGPvozeshlaE0+suM
Ne3g2Bx71kTts8jMkXUvsbpVCfrftP+Br8g+m9TzRSajeKKf1JTTdW0xBvbGC40Q1O7WTDcLukuk
o9aEl5ma3WftUymC8w+dyQpJ0W3uvOpH7jhvYwtKF698E5ysjPY03YRYGkY4t+RF1oj40I/zCVIs
3416c4vnaVpOrBH1TjnJTxPbOrMjc9n5jNrkB0IFzMFaByapo46ekJEFZTpjDU7yKgJlFaQJB/l+
C0JK6APs5viO5E6J3EjDEeBNKIFS65ocnagiZAC7Nb12e0R6gojS2ffenUqt4Xqq5qchXa8t0fl3
noMZ26D3c60YYe4AoVJeJ+NVadrECo9mdTAAAO49a6nxklBoxvXYBx5iTPwaRXHOdTWeDdKBmObC
3RBkPiyNAtAw6CYDghK9Sgadjjchr/okuU+66pVs2meHhkGEParfJ/6dz+Q8Qep0k3qzfgPUI9/5
ILJdVAaXNl2vTKtzrohlWkI60cPec7ILsKIn5N8PiAHjiz/zbZCPm3IieJaAevhGuitawXU0dgT/
8WRhNZb1hPYK48HmYRhXJElkO91UC0oOOYwFkzk9PnNseQRlO1Popi/DnJKFk4jy0GbSBIo6HiAR
4YBOFwfAy1SeEBw80CfFzrJgSXCM4ur/Fyy/LYf/sKQDqtv42v/39fzyqx/+V/CrTn6W/7mq/++/
9+8l3df/pW+GQXtbN/8AvfPEvzzTNz1IAqQxev9Rq5juv0x6HfrvKgJrj/V/ahVzC6ahkPIQ2Hge
FsD/pxXd+CPyzrUd38PhSM6MMA3XxYv4x1qFUxWGAs9BLFjnP8BN3bAHPCtHHP28fdd6DuEJzXdz
udVQdRFn/tRI/fAfl+wvwgDEtmk05ZI09emL4NftPdgGTE/XpZajPPvTppKbKrYImXIPnYnYtRU+
pln9pra9iYZ/XYf+5zQDUemZ+HM8ZQlBtY4uUwEBD6ccdUotveNiiUgzPStiWgLblxTbwE1XEsN1
VjJckyeQ8watb/duactv0bTpTsACHyzUq92AXjQlrKrNj0ISBbA6/LZNT6s2fMXCFJe7teOHmrl9
PJ9JlFNR7tq8TFftumYzmlvIqxcjv7fBlcNXxqqxnHyTY+dsax9/f8GMP+/C2wVDU+DZOt5fX7h/
snn6PdyTfKHLiiX/eZ2uUw3qLyMqfcj9gNzc46It045G34b25LDqJW2Uzrx/kwM550w4rH55HFqU
PHr2/g9vbqtu//xtWswfdSiSCGaoOP5Q/RaedGKVj/Rx9FHbsc3AaqJPYaafxuw9A0IiPGhdJ3Rw
/RVCGIJPEu3579/DH2PJ/n1DcYHIYbJ8F93nnyILXe6MPF1z72A14gik9aJKupdTp1/srgDKVTI5
0HG4jEX1D3z+v/hmhEXQIDezMG2emz9++M7sDF3l8AS26CRXhyuFGOeiPFygcylh6npW8PeflfXo
z5fbZzXwCS3TeXzNPz08ZgxOeBYxkKYUjbOk8xvU5fg4Vdnn37/QX1xUqkvHgO2Oz8Zx/vRC5KBx
pben1PXKzxq/Y6Xl3wN339TmX4VV32ctXQPz7u9f1fiLxYEj2bZuUnHqQv/Ty6oRZ63b094DPPFp
uBYyh/IqWdoX3xBvY+ch7offu6J4UEDw//7F/8tPzYPmm1BHLZs10ra2Y+Z/nuQysgvXjrTkA6Gf
tzxlPvN/Osqe6XhB78zx1dwTDbAB8H0UKSrTj8vQZodOB/z5AgqSRKLC2yem/ZRrZGylhbpMhhx2
HSEnh99/XpZYii2CARFYex1Og8DWwOulqssjMnZpM8lDPkHvTX1yrmGcdfQhaXTbGHumTBAf1aeU
iPMFrrwZtY794VbtrWaT1o3BZN5RDOzcxbB2hDs01zGu4Awb6THxJxLsUcmxQKD5jhsvEItNqKKu
k+Wpqo+mtJYgXkqi4+V6rwxlRqAr0l2ydldiaas9M1dShCzsRnnGYtnUMkxorJBlwyOd4tJl9Nsi
jnANTALGG5bjESuZQhXbGOU/fE+b7/6/HgKOP2ymuu3992M315k5I3l3D4lTfGu07INcokpOxHWl
nGNlTvfO6PzwlgIJRvk9meqglDraDYrsorkf/fLcNO29WaG7oHzaD8CE/DlhsPmLgJZvaTPWR4Vf
5OA+ZDwLkOOM+6dNpWHa6LWWYre69f3f33x/eef77O+2byA2pT/2x5sPDatd4z8AAS6bKwPEPcjF
fOd0451ci1u/gylFNntjc1gBShD+/atv//gfV3G6FxQeLEieoC3ypxdP4SDOPtlpB7uRz27j3mt+
cU8P47lrqnccLjdpm/T/sHiyjtAL+q+XZZ7LkZVayYUU/MfPLCvD0iiTeeDASSMk6G/Axe55I/pO
l9V758+XHrwP4AvcFsXG6F40eGcmVi7GLLeE44HsS/NDs5RLYI3JDacg7ndQMx6DFHqnUFnZmh0k
pxb4897yQE95yINaVMqWmojZtCWB5hAGgtkRt7jICvAsCHfn2rpKivoZDVhYTMzgAcrqQYswCELB
CMO9wRrBAXKnE5BcqPxHpSs7aJfmHLfas+WI53XtD/mYfZO/1xKXjps976ZHoQhYyGmjtpW6kO+s
0dd/dAb/M5ugh5f6Z64dNVzQQqv3BKMeNJdGayG4UX0s6nbTH3RrkGGD/pXjc+k3b6vWRCPes8Cu
ajNsO2ajjjhvVQ85KIHR4Y6350oPHBA8g8uxyIUrRhhEvAOp8IH7tAhxhp1rE9xiMiOXp8p5kLNz
2SqZjqi5XdeV71Vis4f7m5ApuYBtJZ0AFkxJ4EIUWz+bnl+AQ/netNpHUkyPaPuOnphOat3SL9Sv
ybNwtbvGtAOFQCHVobma3uBxBYWGY310qs0JNsPGXLF0pNX7DPNmvwSwv3S67zE8djtq+ulSTaTg
0cOOhrr5lhBUdn1dflcEJ2ATikARPpXDcZj4Psmg+IQz9OTjJ+wNYsdhVjw6Da/WxbzIolA7DJxh
LZuYeMGtVQ43M+d0/lz5vU4YgJLpYGUEG7b+reXXK850dR5Fhy0+x5BbZ5J01wV8VOw9x4r1xHTC
Gd4cx+QuXDrlhSPFL4Je7a3IE9CZLCCy4PXtjlupioeDqTP8R8H+05CwuGpKUrSFw0evNXsWZqyr
sY7bpRUMG56BfxGmpPKwNND2trYEF8s/2IHSpBx4toCF7MiygaY4F5+9m79WvY/t2m7uFQ3EwNLV
zA3I3xjKke94+dLwxrek8iaKEZC26juvkXO4tij1bTS6suZ78qR/jyC9Cda5QXTNCK80uyacfU79
CY9CI+Dtx5CZUKsVLlonh2NxkkUD/8sUf7wxzmJipG2AMvaLwYp0Yf9Kq8FH0ca+gaKy2oRj1w3e
+AMokB8F+xbPHi5Go8Z4CrcjnkSQY3U5Sqh2QakSNqwhednuGOZ+O6tHfJS57qWZBSpYxsr0n+gC
lFp17Wq6H7WLi0wtlmHWohwk29aGizJcdANnBXxBO0gKhBA+IMZJ2xedkUXIzWDHTQz9O9OHsLgA
2LVA//hULQRl+bDj4DtpuQrNUqM94qTuPtt2VFZwZi00I+aKMtyaTmSaeMXTLO2PPqWzMcQM4wRG
MYO5R14z/2TswHFEeL9sYBAAwVhmSuMBqzQA3oonx8jqOqiRPxPXBgxVIeuiHuCRR4Wqtxuqjyp/
BD8ckPYQYNHNjoZr74kWqfm7RnZEg41xzWCgCU55BKvlV9z7rda+wnYleAR+7s5v5b3uSZ1HMf+u
uJHTer4gpv6MR6yZJZeo0Kv7qW/PWqLTseCINjPhiwdRBt0pcVoIG3VfE+u5nlwD+pFw6pm+NOUv
fpOdHIY5TOfh2OjapSp6PLEq6yLeRs6HNtuWw9a2t1baxAJUc5KBlwY/VO6cmGF9Zbx1Y6ntWNc/
2pZvBuoS658/7zppEb7Eex0FJkCB/gKfIQLYYUEZmuMgmSuaLJ1xM+Y4tGeje1W1lIeVIZjVLBdL
8SjCDu8DTDCHabTgnoJQaxPQlCgfgNqZyC3IqqJGa/GyFM233wF80gBQBP2ECEF3WhrzCz5RH69g
17GnxO6KwHqp3x2iS3SB2cC0KxmSr3LLDfOIS58wtzWUDKmPtccMXsvNZy3pSSGiXJu3Varnh8Tn
gmRe/oln1I9mH3UEKZSiKT9bn9PMrFpMNmO7/32TsDGRXhfbj22vH+PWPoz6cocb6ICBjRyMafJC
s8kfOCZpbIdLFk2OdSuKet/ZMtKM6mz79EV98F/2LXKDeydms40psih+SHCUKtQt/bbOxpNZdHeO
Q9swR2eWsZqOZBNidZaBvrqvPgqACcXT4pd3+mwYN625EP8sIaQ3ExEoSTOihlbLEwxLuq9tu2mM
waSA+gcIpIxLDQcGTWD1VcBetP3652KlWO6g3aPrIBoTd41mQq5wzOYnSEN2YsTwhDr1V+ShPVoT
pA7LqO4pKW5Wd/qcpdTQnRk3EMMuOoDQMHGmU209agoQdN6zZc6m/IlR+qki1AOSDuNExAseIihA
6dW9AqUfSOIrAh2Nm27nexvKyc7h29xjjk5GJcNe53mPm03HmYSq0N/HgiXk9xaLeYhsGrnyBcr1
MHu+y9CnPvalQsTSMhdvkr0Ghg/ZXM6ab9vnuk4hGZfFdWmSgT55VDrbiu5qsdhNBrfYAFwHlqd2
KDqWCEiLYJe16VyQETrPm94zdXwIwuXZXm8bHYKARA1oEJ+GrX7zwfvdeZmH8N8VzMQbbRPf3IGG
wFFG8xJXxJOd0MQQy4y0oX/LJy5FnvE5hPVUIpIO2ioGc4NtPbSz8Q4v1vVa9cjJ1sTdO5tTjQDQ
a2XzT49N/AtM8iMRnN+J1VA45Ky0XjtcJuSq0rHvDLr1OMi8zVgWI5mqKmxKnG+w0JZUM9VT12hn
YSc/E5pn97xiPINbiC09zGoDWolGZOAikQt7IHMmJ3tB1yB3YmjTg4lK0mtvvda6IHCTYd6NPdjc
6jhrSfU4JubzkDl2SIy9G2KrOLlto99bA+YNyqnkIGXanAD8p6TvdFpQeepj6pB8zASr7Cssl6LE
DWh06J6dori0E70rrUYl6KQ4Vo2lPFa2BmcFvW2TF+/tbV6gA9ea5VVM1Iy/m2t6yXYPj387SCY8
ZvNwIFLljjPbwZs1cS2b+s2QWn6PBPS2tC8pLakrdKHoFuXEsZFRwYzLFs9jsV+VvC0NmRJ5eVU4
2dNqpCYXItWPtpmfODIvV7np3RANacJgwhOPO/XOBIBVx0164ptew4G6ee8qZ28Z03KYpD7AIqch
uBTDyHGJxRz9xOIUkZvCGUTYy1qH03usPfMA3aek9mqRE8xV5NrlV6ZlPvleVXkociRYcrwUwOAI
nQ5yS91OdGMImbvniTv49TDuu2I+zLq7N2Ljfo0Hg/FF8gtjQtQvbrCnsUKWQKFdpe1yj3zwMjb6
qfBWLcwG5i49Ph88MnuqFgjVJSmcKFFC5rQVdrCOcsud8CQg6kSi8DDY9X2KTJ3StSDgTVxWi2wI
Yf2Ks61NeIMsnWBO0DwwBPv7hcpGpRWLv4m1F1a7T88e330NzYe3LnK8lePWcov9J5v66eQubPGJ
2W0mreFOALvEFeJHcHQIzrwe6v675zQVGjVHu6ZA4dQxHEGCjxVQgk6oOiKop/RsdTneTLRVqBO9
57lcnI1syqJV7Mw+USQ4WeWxW19B2zo3jSYLpIYzAThAkMz5htDGI2ouli2buBAgZdUwqUj3lyFs
8ARquXhlkO1hwzJeAIaCklw+1tyhpjOwb3hT2+0kXvdxBiDmPA+OFZ+czMbSmtALqMhUgy03FFW7
r8vhOrVWGbX1Qzz7qE6q9KMcyF3Tex+6WUWaoM1x2ui0s4ULY0i0e4sUp52hs4TazXoFYO9Vbzh5
uAlXac32q0QIaa9pkPKhVnd8JQd2Ci3Ro2KV/DK3O8gf7CaDlmbXcWLUZKEx8BaGfrPqYf3lqRbU
lYmWdZKn2swfZkLiUPQxm5uMY1xi1Bajfd0Op9kFimVh26Y87e5XR52XHqhR0mvPC+QZjsQAygUU
H781v8gywJtkxueJBXJHPg3qThn52izOdKu2YOv12pTNiSBdUjrKJ8Rh+KLS+MGdMjwG125MEInq
n1ppYnj04L7M4/ucWAhsa/jg7QjRaJOQGTgSPOi/Ddq+GILCbvSwy8vqU9O6c5rh05vrR4ibVEnD
SnEl0p8Gav9I+ikj1TZ/4kAQ4WgRex8tYgHWP5jxDnPqrQ4+RHo8JSMubvKSAmsTSuKROJkKAZho
89Bs0Ws6JnkLtWRPyEfgem1WRdOMasf0m2c4AU+24T0IaWqRGDZm0YhrzQZwI4Ha1VtZRjAKOiok
/X7ygELjKd+IaVY+UmOdrWl4ExPMKp42GlJYWzhLOfu6myFJJNMv4YBTczVKnLV3TThVknR4izZ8
Gzuo1dKX0RD7eTuy+mp9qPHMdEWH2tV0b1CgEbEliCbrtvQX74aox9Gm+ZbZs9wbYGTdYdXRXib7
wZjflvGIu6LJSQrsRjwfhOpUAZr4BD/lR2wgjgdfuf0GybptCDjP2BPWjBhO8w4b2J26jmNYCkCX
owI/a7Tjmt31yTRGfpecpmzdZRzrg4IOQN5UmwFieNBiWAfqQ21aeBYSWhQdalQq90TjhG/2y1eL
fg6bItPOgaTCILdrNyK2NCRkJWLqagaDrc98keNBW1ckiMV8nrSwlQ1n3NX6spt0iKyhfnMnoA1L
el2SQMcyh1SMuryuqy/DPw3tXOwmlZ71vP0RF8tugw/pNBrgEbTXpOSN6F0plkWGZ7vitjKLJCY3
7xV1GRgNfY8YMDCq5ZetlqipNPqCNoESdv3FsOdgTcazclOiPvruLXe1D5nOh8oZTx54ZjunNYke
FBJBzIFTT4uAFN8nf43vJKV7R24gJyjk5S3vK/T9Q6k6pLW5JAyYETHXyMq7I6GO96T93dkSs77j
Ew+sgBHLGydesVelHOxbN7u3mRANsYoPc835qFiOjlbFYTezGizGxIeAsQiFAegObKhs+SbBE5ue
NUWFIMamKcsrTssYSJF5Y4UG89vRGxhM1eJVzJujShFydPhPZ6M4rajOqXw68wrc/A3pM8gHmqQI
ZCfgRRT4/lzzxPNCABRwV+qAB3dFf6Clu2FmTCC7s5vaDo9ewl5pg82qoO359Js2r8Iw0JLAngW7
uOnnhyTTH2Loo1gv5Ym8trsOqJgi+SSXM9G4+Vsuxxcjha08HFtP3Q/phNoUawUa3PxiraQ1c/vY
jbgeGlArLgq/ra+1c23j55xjcymSkm7YUn3GKPAbnMf4NtTnmJLa5oHBL2y23fGT2QHgRYOnaeg+
ibA/DDzEu97JPOLoII8sjn2cBWfy1KhuZlXmIeFVBi2NMccWlKNX7KoPYEA7p1nJNp+bX2CCs70P
7QT5AzUkCHCk8Zz5vR7ALqCUm97OD4WiQeC1OdwTV38bKv/RW3Vv1xWCEwUu4NZ00bEK/Fi/Y1td
ROGz016s9gfDBtLATYGUt04+0fjjzbKxvRgoVvt0DhyHvJ7W2Wc5Ynt9g7FnqaKAFlfKLYG1bWBN
KZC2VCT0jB0rk4NMPPPLENulf2W1Dp6HDPRHLddT31d3vg31kiIvoJcXta7HqB69dTY85IYGAUZq
D6k7vPufS/zExVoxtkyhiMfP8dEoVzpICet7V9vBmhUk8aIq6QFKIsTAYShmH46IVd/6Qw2DGieT
50/npLMfJMjE+kWvu/2gWxZyiZJ0w8RjswX3YUgsJMTE847QqLH/vo1l8WClqx1ZrvWerc2hrlfY
fxOkN2X+NHvd2dVFfVrcGgNs0x/dpW+iFIVKXplkhw3iGkKPRuAmAQLQJiTSk4BM3gckx1PQkv54
sJbsraQ1doi7JNsNuo6h7i2OG7gOdBY0JkiMMW8ms1iu2EMiImYzEnGaiVIy/lUOgo3Bbzk44yU3
Rz05EazRWDcarGwKqI0Yg20i6zLwULX/7KlGnDEPIDpd9KMZKZ1NMF09SIQ9rzgY1LMMpQ+r69qg
XWzSlSiaJ2WhuNfUA8GPToBl7dbBeeGrEji2ZT/4vPQoZm1P2mR7oDuKudQiEL6sYa/JjZ2Ew6I1
eMpmjx1TzQpfZw60EbiTzTKX1vR8E5G/xyDWTwWxbLrE2Y1M5XrMdTs00rSJSlW+4AzPUzvbawhO
Ivw1m2/IkRxGCpYGRZghQ2AgErr3TYQcLEoAQX3rfZpaol7xwKkAgLYVeXQeg2kaGFklVbPPbUxh
9GFupLbKU1Mm75WFoCrnsFxp5no2FWbxzmZAHCd5APlkCe3RaMMyXsHg6vpZuONyTV3vnXp3IKC4
/sko6Cjq1nuRM+HzejoeS93LdgVt+ZNsPFb4VUsgMgXTIsmPrOxuJ3T3xEGCvkJCqzZfFl5Az3Tg
lIn37Mfue6KjvVJE64ZFR2g2h2hMWIgijqOyvjLyUY+9JW4sfbjVbotJI2ZSn3BMd+Y+d704Wus7
jHK3U1WlmPpM7o0+lueMgy4Hwepody0LaQGKwKmzT75HOpvlRY9HesWidQKwbWFRChcFkPnVM/WY
7SUsUuLsBVcHxXjU2H3UWcUV02t3VzU6gCJLRxdnmTflfG1MMerPuMca4u2bZngxk667cpW7GTE6
jEpztZXQh24EAiR7pwXNJkkcUY9rX27eLl3RCXKpc93H3wXBOkzPej/qV9w3386KBQ+FFifjBuMt
4Hi6MGJfFXTi8KO7gd0PZ7OAS9vAmPJT/ZEsnONcEUAWE4W8q4jykgtMgqQDYFeId4PR1zGxftr4
Y6fUR0BnVnFENCiwYdr8nUG+8nb204zmx+gMb/lKPgGo+zDri/Psdm/4j19yXRBVnhHW04g35bMg
9aAPd8j6GqzzjYzsIWF3RfAvXOaddaMVkckGQr/0CYbNS4s9Z2G7PKm6sLEHjI+zshHkj8VFOfUQ
LQ6iuLTGV6RFmL0BZ6yTeRAUqCCFGQAyyIg1hH72N9L25JqW99nhcdgzLCl2YyF+zUvyjGMb52j2
mCYgRv02q0OC1UGdYtofOlrS6QfD9L0iqSSA4q8FzUDvCzVDEY1l/kS80TZyhWOU5fUPiKdfsZ5p
u3XQjAirzg1hdpOJj2mhIjzWNs3OuiNTltHlT7mpGE0djz10J3rQhOUAN1g6ZzkIlWBk43bsvXcl
7ojD3TVc+zCt0qO0h5d19XUARi0GNkCpakadrnkUHLaAnW8unPi7X1nHA4eclPAsJgFmP/C5m9zZ
tfT29p2+3JdZESU6aSAe9BvITpxjS9bfGd0o8pgn4Ct3MOvuex16UdmAMym8ST+tHUc2XH0QCK3+
Kh4sWC5Gs4tX7dEyQRhZHjzavK6jpKSiYg48osAL6V/cp6joDn1OdcTD8VniQHmsKaEWib5v7Ftt
P1SbSQdvF3a3S2X8TnfmE3bfzRjvdRiZYed9FDInaFHyVEsXbpHj2R/w/zY/zoH7HChF5mL27Knn
FmYtICNBCZuXtVJriBeCTGVZ3eLHD1ZvUntLp7/qi/ZtpAI4ydm8owm/J52GzZz2fpADq915ytRx
7xiK1mh86VD/b+iuNXTy9Qdg/zVIBscL+dboChJ+5Cb31uTX9BlT/xoxgdxpq+XiAIx3WqO2Fjpb
rEpqnLwLEzb/rXzyTT+55gl9dqfyhY33Q9g2hD2yQxEWbPODxhGnZO7AqOO8GgdW75JWLG0haKWt
etFli0AKbi6OX6J+TXSYJaVgZ6vxKGELHQh8Ooj8uXFn+w2rCHssCIoeEM++6Mt35KcfjGoU4x08
t5afvEL3fvL95K5LnTE0EZDm8UQnkrxL2uH1wRD2M0xNc++a374/vbSupoKhpWOvyN0ygJNHcnS+
c9sAt1P78JeL+n22C0EXoIzcisFoOgJTako2jDjoGLtFnDwZzvWYTgCW0TsVHil7jFqXOGaUWozq
2F6Z0I4pwOFMJeXmFV3BkKXlhNijwZa5NPeTg7Z1mcFfTVP3ZJIcF6a0KTISGHZoH65KsdBziKcg
I5T58GlTJO85vuaML8SGJn2jNw9VJ7sSDkwPb/ZvVkTCmUrpkTic0PxBWgdd9p82DslQuXnPJojV
uWhzsE8e5Hjvpl/KOPLbYrmpC7lj+6FtvMpLzBp48GgmdVq5F8ayd5AGY1qhnVJ3RY7cNI9mEB8O
prpQ6b2+hzJBhgMe7j51Qh4r8kPMydr1QARHGDnl9CHS7AF/VBXSNteijJF3GZvFDSGGt0OV5QcT
YFchzefCp5+39dtvk3KlJb5dVqFruybxv8gFhZjiPDvztG9T1jGwmhd4E8sWCkTEqVOe/O5hTKnA
MW2pM41U1lcLdhskIeLsnH068x3O8XyapsqkFJ++6xaYS55Cvih9Uqm9unmx4fNqNQEwwpr2NCkW
bKO4JulI9wE5d5yTHXmpLfG5jOoiE9gCcqxfwZVowQA/n425iBhi3RcTJ8vUBVY5jOzcrWOq3dBV
N9O29eXk1YBW//Rw30cA1L20fjBMjhQuDS2qPwsv+rKnNGPCMyxBqk/PQw4Uzu/Wx76mYeggcTGW
bj26NOahGxArgobqkBRRu71Hu2toHKWORrS1/SwEtPXVhQmUitdhEmGd4+ru8KbTAjiDiGGAcD1U
jPatuH8XtviimCLeppheY2N55djpTeSdgRDUGCN6EDft/KdRGZxP44tdJSbVvLjDA3mFFvhQUWHA
tWE7A69BA7DtD3K9W5Q6zUav7zo3e/M0uSGOglUi0DTq8jSm9S5BQEXfcy32DHB8uuZy5BCz2j+J
OH5uGz5waq4vcWLeeTEafbu0PzIZq3DSmdcBf/kiAWDzWhX3i9++zxmcNDTpsAdxteNRWVbnoHod
UbN2GCcBRMpx36CyYsViEkCORKBb5jmVJmxkq9nbuf+Fcnzvjsz1Rc6mvyYj51hwpkwGJEoHlwgA
zX4pG3qAfUtdrUAVBbKWb/pATrqFwlMgjQ5qzXvXY6Lc++W9wrLMZou+ATlHlmP5XwidDgj2+6ri
8SZ36z0w4COKgrvaWt/l5PjcwtWViunJmHlmQHy97XzUchzj7KjS+mtV6+zyCDZC8EU+BtAa13SL
JVwTgdYirqxKqzuJkcBciH/XSyyo2ijRZI5swctSTmEMIl1Tn4+b8C8RQosWP7F20n4ghAzMUNdw
FM2Wn3py1/Zxt1tokhP1c9LyM05AGixSMLitvvHAZyej1iAGo8ulmsMcWOCZzbMSSRX0ObpOHRCT
Mv10ckI9h469oh4dDN4S8oStaJ0vUTIN616u7sKNwfQy1esXobN+9gp04lRXvxwn3lVuPUYk29nR
lDHPHDZkwUo/d8cEhknYMH7ZnXfl2mQ19NCL1QpsqeBngV4pI4g5sSO32KnRPXc5Q5pGsm23VFfF
ZDwatXvrpGzho3+tRvOhJe4+Z44nhpyw1fyBYY4IFqDRGMb3PFUGEGvJt5/FD2lLQ9a+HRZxMsWz
Es6FYdC0T5IKtgNDOvwGlKSmuupx/AGqUdeJjmu/gtzqGkeSayETFOhdUJwE/cADgsUijOv6I4Ux
122wOT9fL3QIX2ZqphsylWpSNThBY+7Im9Cc7IeiH9TTqH4sKXCiZurvnYUWuABrNxRxdWAK6Byz
TrsFrPg+pdp0VRl3mvTdp442RNqn3/Cls7Cw1I7UlRTi1TOQlfnKrVKEGg5nQ/6LoaFUiYiw2aSB
JruIzlropvNLrYuCNYhi21RPul5e+850Z5DCknVTSeyKzhUWx8x5LeUw7WDGAhqiTo+3gVZHIFet
O/VeaiiUUCCVByMu8NUC7YUBT15ySXZTq+dl4A6zOPQenV/MIZxIX9I40YKWmwY7sEsdWpSMgHD0
rwNKB40gClbJ5dCPzQ2QuiLwRvkL2h/15IgZPXddEtLbKshhBeDMvTXHiWEgTZ5Bsu2nXbXHFDRG
XtmIwFySUw01tJg4gpg0coD59nuI0M/6LIbQqadXmbvZ2dDMLBwUIwJ1gNJ43cHMmguSuROvA82B
XUWo+aXQZ4Q1HYce3z26ZnNqq+EMlQNq9kwk1NQaSGRE/Qoi8iGJkXBaLhSFwRvYhNC9/4YA1Na3
Jrdbc12e0Pb+QuRnsTC0XjTgWJqz9gUbjbEvrAyQi0KqMaM8MdJnb6FwMApmdqNC9p371fs6shU5
WfwaJ7STG/3aFOopc/P1UAAZgsdADrWxoBvpBIKreA/Xozlm7VVOhC6ofFK0Wbri+B2sL63rjTsD
FKfcZ2D+ktElQtJ8LXOIKlPJVlPExHeuuaAv64PCzMYYvAJ9gSJhaYglmTSQn6iawqLmgbcs7j+X
YiZo2tILCr+aeEwE96PWPxX0uOm9brOC9bE0GTmYhX1OfKQz5uACigajPzO1DX1T29tDemv2/LvE
1RO/VqPNMEbUbtzxhaf9D1/nsVw5kmXbL4KZA3Co6dWSvNRiAmOQQWjpEA58fS/km3TVa8sJraqy
MoK8BNyP2HvtZGMa3m+Zoa5M7HpNxIbA6wVQLkVCYHV+tdYFKrJUtvGe6+WxtCNYIb63Jm6RKRAk
BrNR0M15aMl0oI3xtgje3wsjeizc6g1TPqXEaLL1zYeCuEOXeaisAyrvc5Di8Okjz2BeORnbwBt2
ROxc2G4BbI27M0oT2hOoXYUb9bfftsS3TaOIKqDaIg+dVh5ImK1g+peyUMeMwyU2slyyBzi6rcfj
zhgS1URd+euxAHbM9AxFEKkl9OzDO6lltKjOpbLSn7bwsrNng2DV+7CLH7y+fLC5up0GNFrJOWk1
ANI94pIKr9AMsnWyyWu4fkMPHq6DhzxIAIzNHL5WjiISArWvkExtMSL8Fo7a11Nx63T8opUE0eP4
pCo316yHUJHY687YiPLco2QhG7JdkpDmdpX5XMGSjB7GGmdGtL9iBtLkKuuO0mtvTHDpuGATUnZi
giwGxptzDUuVzREUrWAAgIMSdRTsWev6NHWnOS8++4ZPM4uqrwS2DvwAQA4idVjXTLdemI/1wjst
2GsmBuhS5tyjN5xbp453sVhqQ07jHOAd2+OJeRzgDQDpcQnL19iNYQkZskl4ZkprWCEtfJqn8QvK
XYF+BSVJWHe3uiBw07Lf+ijYF2RdMGwcaEuHcusTyDxbgFqITSRs3r1pRjwr5o0rK1wEQWC7iM2N
19YQJuwjWLrYs90i1j6NMTozJzMRvzmjz+IFlA9quXXpB9RjFbF1NUOxfMyPBfPIM+KtH29s+exi
TaBWHT22BdSvYjCCnZF/MMhiS6muQGW/spxNltmA3urYdOOid87EKv2FSXWmS/0K/fpapcHGBIhr
WFy5nkuR7ycfXRwcdfMyjtPZEzV7ZqeEiUtgfV9USNv26CPAhnbdG3GA8J4ZgZiFcTcL+eVRaMv0
JmLRnUXc/WrOw3Wny+/e/oPDegmatxFEgwZ3+8Hc6lHS9ImE0Ht66SAwvPc+Lb4meVBVi5YIDGCD
c4+ORx/xtgI064HxPEwtjXEFZ5QMygolu/cxmWTqID+MNrNhzzuHXIAxVyRYjOlXnlI+ElEIN8HV
zGkeXAJhTuaTy9ySzTm1I8bLnYJH6LRW9Gw1gAyEEdwSlqvYqRkaphbEFjjHTPDPHrLCnZ5JH68D
WH3DH6MDusPHeB4IgNlWoXPjFMs5/eSrZv8IapjhvEV/nUZ9f2qmcOvazVs+DSFk3/lN5vWH1Y08
sWA51iavU9pR5KswWieBfeRDNS5pvXiMfEWPBtnRUqydGvS8BExvozB/wfACajHSL2aQ8P9rifIL
xgczNc5zJ5vnPmFKroPirjV2hczNc8nRC3fqBf0OQQ2KEOjBYjFYp6cpb7IjsrEnlYI07ySvK6KU
S8K0cCW7SZyM+U0RtoMgel0VNwEGZpeSeXlxJzBPAdmhG99ptgnLnb7W4z7u6a/hNdylyv7bFOKv
ZnMZmmiaS0jJlXkEMhlPiAnJT0e3GhUFrsQRBowxI2NwFwVFWO2N2Nip1uwfID4+mhwWTQ+FgvRd
tFBqh5H9Rrf3rod0h7I9OBlldSrC6pXZNYtbUGJV7VYXs2sew9g84QZlsd/chzKmsgnHkJuVNg9t
Ip/P9J7bAMEYVb/FHZ1FMLvbKVk7E900mqNma1fZXUbnXbVtuHABrz2DnCg/xHqkbQ9+uv5vXQTe
XZ8ma7xUj42rLu04k2NSPoHDWrBVAHScgN9QCatuCMIr6bTMztiXDp2pF8ftQ9MnZyMsZ6YO0tyW
w3PS8IwMLvMlFR896XirEeoSBS/A0MzrQW+gws1K+8uXhksQBdeDiBncC/cHTj1zLA7hFVp3phew
4vI4hIaqnPtUzTSjDCcU8zuITJbe6sZKkAHt2sTvlxdk7fRT9hrqHFW0C7ay8JCnNO47VX/9xAQ+
mdrgOFXJMgYUR6ZLzZpth3PsLYYaUXzPSKY4w0TNdhxWYi/S7iAzGI3wppMnz0wJZ6I1ztG/H0KX
nomV95ZkEI+NN/AwrMj8evjhTlGon+OxeZnzwLz4lcd+qIaJD5oBS+/yRedecayA3pW9DK5+1QfX
1OpPFaz7czrOv9gOk2NbFwMpRTBjKMPOFG7jWRrjvA0cgieoweDb++Q3GXjXnjXz1Hs2bGQPZXIR
CW6NSd4yrsVdA3/yTGYsEYSu89aB7NunRUXamaw0gq06Wac5kEjHjh9E/jH3GTJpHyQ1xeqGqxVC
Chljq8QCHFcP8m4iUmLRb/y44QMxFJ8dAS4nN4+3Tps9RCKgs2m//Z7jVwic593AsqBIAfV0obrM
scmgNYOwTd8Ga2Q0fATIx9kz9RrIOBnsWQcn37HXk4zStcEVsq2iPrkAK11PFE3H2JQ3hAoEuvNr
YNRaPacGA1BG5JLMjwAM8HOgOJ35GD7URF5MMWl2gpogBbBZ6ODLt1jciOylfnR8+8RwakPEtL24
Er60yWprGsxpPYOH1wXKIPS4GlShxb2S4HtOU+9eDs5jhzKRCN47U3yAB6RZF5a3Hlw8Zm3FuTPU
J3D45UYgOV63iz8cPCypA4LxVV/ln5JCN4m5kBHoEw7oI54up/hShKRqF70LJpAkD1HrNZ7PJwc9
yRpm/ONohj3fZ5idzQTHDa6DCI5Ol+w1SCsOZTpqvJE0aYw6C1JNqL2ndefxd0EQMDatpj3t0+CF
oC+Q1U5J/Otg7B0fTYklx9exAXeMExwdfOQNlPsOYieXbsYqHISlQHRtEL+eyptNm0EZL8E2pWQf
7VxQnWvlCJtdGOr0OIv4jkSylv2H1KjNLOqnEvA4VyvyTh2qY4sjaV07R2abxdl0mstgz/PJWWZu
0jYvpl0wBSWlxVsEXgCtt6XjGVsoCsXOQ8tyq0P2m2TE56nmOxr7YINUL2i4Bfps2k3JEFxUBuwu
ZhBpEbI78ZPHvV3sUcYcsixmIxTqJzVCxSvKGI31cbCoLtQo18wPx6OcfYIr+qPN/i6dtLFxRuwp
pVU/tBCmnZZgxMJoO6rNjNtvFkiA2HbJYHzBacacx81IeYN1wIlfAE2GNmwIFdJrpLt2JBUKnYAP
VjFZRl7K2YUsr1d80gijMk5JrQ6MgZnwaAQ52EXJ+ka/yK+1QDmaAIvPuyVdyWSW9Tdkg7Qvll2k
lfQPgR4LHhWITBG4WdfhVOKOzDaDlOVRNPG3EzfFNU7nXddPkKYtWomklem27YIjuWOIQwAs7ZNq
/NP2clPP1osws8eUvcDec5j4NWQkc2TnZ2IOmeMRtzyn8k/aDZvUkVjbCJBEYjy43NjpA36P9ULK
Q5f0KUeH4d9DZgTYT7IL8WgcfugYQ9k+0r9Q4EpASkaJDlzavGLWXSjL/QxA3KA33pnzPa14tW1L
TyKc4pwVRwauKIZkTTZBIi5Mki75KOlUFDRql8QPxOrmcdbfsWZh1tScKQpXR+ZlT3nD8tLnpF7L
jIK0nh8tWSVrlnbI/Qw2M850Y3+/lTJZAlPvJ0yWVAflyfHzm/Jm1jbWkG6tigPOsCdnyxR25ETS
QEaVBtIUnTsdeOCpzQVkzajHStJf4hcl446W2AIfL2j5y4mZHH0+2hRdn+MlO3Im0IipV1vzjpXS
fgVudw38UNz2lsd0NRrcV871fUnW8tqdvHiTYJDkGoXggM4xjmW7ZwB07xnDW97EYJ2G4ZQ07l0L
2lxC3qG8XnS5M1LJIqW8lxoZGu3+tq1J+5PtpzOTfsUuZddjAGOk8ltkBXDMxHIAzTPBGBWyCx3k
Rxbo6Hfhbe6mabGZ9ofIZyK+WInizM93Xg3rNnPD32KMf5cKeszpFBFcR/vUQdQVAmMjno+qvS/3
bkqdPM/GXVVZ7zNifr8NpsOAXAOPKHsidvrQ2Yf03lnkRb1lHkOTQFj01jg+YwDnxHLaMNCzkZQy
CxZhwbydgIHkxbFhPk7RvVnU6mTJ4C1jd6lt+KzQOaisAHsiD13ZosWJ2mm4spPtY/L56wumBY5C
Sh7M761iL9IubFDXtYBsVtM9NuLwFNr2o9Ult97Eflpk3rsYrL+BZNxiK0StVlQYR9v27qZQNjxE
QKFNAyFVy8S4Y/05NN0DAbzjpa70Q5epml2kP98KNK83K82+O7SBp3/+m7/kaRk9WQfDPzVdhfi7
lw4GP6THABXJBJ9q733CrXfKMCU9QBqeD6SHwJBf3rI5QARdeVN6iQzahxWIPAR+gX8CORhfexNC
Y98CPYuTe3cZaVrYuL/jRacpAPcHOQA2RdujhNBI19xojxNHnoA3EYylBPEK6afyqXYYKJU5Gve/
pehex74QP5HXUaaJ5pGjnyzGbiTrzmb50C/ZZ2r5YjZ3ogrzS99EdxQipIWRiqTsOniRhKc5S4qa
t3yJrOiaZKo81y2BY/2SuqZK+AY6ZdE1k4uT+N0ZAC0JNn7GbkY/jbLD8rTw033yYpBtmpvBSXI2
aoa/S5npgOJHIFf5Rbjylilpm0P6tSeKCyLoh8S+yiJ5FQTJVYhcTfenWgLmFLr8vC0ZvC30djLo
PBWb67EyDVY8SQwfx/87e+mfyu9OWdnceeyUb4Pdo1SMok2Hw2sDy2hvJCxWk4QVTH4Hxmrj+BnP
WrEoTUeblyoGMkl6XrOk6LllvxEosEJNZTPpnvX7krmXMLC+IwW2Z+0cP0RLMl+zZPT5npu/EBjB
lsYhNCgd2YalLVN3KpuMemuOb33j19Sj9XvlgtJiZhQSQmHVj8oJCHMzuv6LIKGDCYnoziVIUF+h
iV+9pXw0X/C6Pc3w+IKB2aY7tbAmvNduSSX06/6GkOqQGvLJClGK1C4lxdzUL52SD7EVI+gh5JB4
0UNdch06ej0G9hkVjQE3B+1DlZeMcHS/Jk7z0zfTM/cgGYqh/Roz44NNZ4+HqFTFhkaCxfyMqIFs
AKtAEMO+qyabETEbzQMfJsfEJrTvVIjsi+94FWgEojbHgnO3dAsJj95aBdUJfRTLTItQKZLddg42
pp22AF4vWZFG5Z+XEBYiJIls5vOn5Cx7hgraKh5dH6HVSCtMUsr7EvOopthDzDMQFuj+ajTLNi9E
hsbvUJIjFTrR8qZFxnUOPaAbhryQ2UW3PpT385gEa38Y6ls9kbKcDun30PIErDEYNUeW21EAmWNk
kW7grQZtbaydov6wMzQQaiB+M1zq7n5ikafYbaMsMe6aRLlHVsz5EuFJAIW4Kjeg4q7oMCqP2Uj7
qhDGvxtlVm/muW5PFttCv83vastE6DIRGJpJVom5fIBI4SPeQiQJFPMy1u4JAZxznor2O+ZV2VDz
osnijAyjuGPAg1J8nh+q1Gef4mGHKXjktrmIui15TTtQc+lWmGzG1Xjj13pPFuNPyG78woLvqZ+t
4KCkftCax7alJKD51Escjunjwf2IK/t77Dmpu1aJO3No2ZBPFBz0EFfutPn+jNxPbxxDvvdSfzXR
sl0JjeIpZZ93gRC3ySv/gyrP/0r5D2PYWEcdlsU+5sy+YH+JN3p0A+RLznnkfQGX1b3EHnLp3B9o
Z6ILaxbeonBEl11H684ilEOM4lDLyaNHsdepj2866AUBgq3oHiZQLbuZfQx1UK3P06R4Lt2vBKMi
76JvvuBhwoLDhMQRKMxgTKwmaecPEW78jfLZKMyj2IdiwtfIKqtvyc/BXbEAOZPnxuo0VyfqHJUg
Nws9Olk7qJFHGuEXXd7QcInN23jwYeqmMQnsisVoMPcPFKZMJZyRupIJb83lExLZfQrNALlbCxfB
U+bZr+IALFd685KauaapQMLMHdT7NZy/5K7qCQEXlV8+Zp53GYpuWguznw7jjGDcmr3oqGecfbMc
TcbvFBJJPKZXbrRzXtgVLwLtK2ePwQ4Uc7kOZLoZi1CdRTTaq3o2CNiYK/scE3DB3KPpH93UuZgU
P6uEpvbFnV1xdXLx10WlfwpnN93K3PiAXm/dpdSuOJtH+oh2Okmn5YiCLktWw9oKWzYn80FGTUT4
L0TepixCFoWMu0URDle/aIarDIi7liSaHepQpveqaRBZxfuYsCyExqI/tQT8FZ4MT+S84j1tDX/j
wU7bTGYWrru6zPZWQG0eMNRaZa3K70T9YZa9fWFj35xGjEBBnw8XJwmjSzfn5zQKHgyXUCjPVA8N
EvdjXpjUBxEOtCTe0wxw5VCDxiSWfrS+4G0p2vt66KjHYa/lwcCOYDSHS2dmHxor3NEMyaKzBVt4
hZxqEw1RthEoW7UXQrSVVEZh5Z1R8g2UNDI7Zn+Z+8aoUZv3iRzBJ+Nq+pF5UliaaTvRaWAGRaTU
Br8t/uX7zOI2MgibnIvsA+n21z+AfT1NjKSsHNSQOd7q3NSEbSTh3m46dt9ZejWjDAtTxO09TQV9
SBJtYpW3OzWxgGd7SJSNK84lCmpc/2lG56iDM0l8GSyRaqDo4BiCyxSQQ1V3K9PqU3BhHLAA4++a
iScC6v4uQkuItJOAh0UnHBZeu7fIQN5k8pWQIUUHkBwCazzFRZ+fw059dB0sEU1KWMX65WoE5sGd
LGxYYPasCcTzMkbziuziaP3pNMPWsy20rLWlOAlw29ENrhitQlX36tvc/qEKZZw7IfyKXVSoAP6D
Do5S15ELUdfjOzJq2uEmfWqG8tEkRAIYbMqGkfVJkGEHSGKuBklnM0UPVcdN2pijc2ZYsBpwkX+O
Qv72ruPu2makTqCcGu5ctKXLcBh4XP9he+6RTRi4dD68uJh2EKEJ6PD5fkcP46qKfmMXbntNNWwB
PvAVHTU7jo+6dp+hBt116ZIraqJKRYHGuNbVcKgpWXrV/LhEt8GJr34YDGYGIyYnm8hg9UBKL1nT
GRkGEn2llTjMNsxq0QNTsaWQ91dJw5rWt3lC8pK6AWlartCBmOy+RDfcQdZ/iQO/3jWIkMcMF4sR
IsHLPeABvsLNU4Pmb6341qBQHTDhwP+2f2ZH3lvO/DFg0Yvs5FfW9sPYjau6dT/jHPFFMHnPLmaV
wNOPdhXiWU/+zHH41bbsFNls1avWRBfQqT+mvAZhf58uke8E2LH/qsc/s10BRKw+F+yF0TK7UsUl
bAc+G7b1q67pjjPZWdXoHnHevvtTGqxayyPhSIXPiYMeiPyPASbkJkYjuJLu9EA74zvEv8XiKERY
sb3eOC0rJSf/S5ZcvrjrOZVQpyPThQo9XSTpuJvONAD+GbgEbMtlvDJ27/5IlMPy1Fgz2nNNGtXY
PvtsaGbUkLWExGNOyQnzyyHDocXIyGMbgyq66bstvVi3Nsh23cbVrFHEbBEkcl+ECRiFhjGEgSSW
gMl1yU5oE1muv7bxOgxUQLcsftXtjLuzx0heFzPqBIyZKyNwduCN8w3t/sYMnrwKzHHrsIxVmVww
A/6Td9LFcWokj5uJJax0HmBL3PkOeQ1aMJWroWhuIT4sCXobw42ezbZv2H2RHzv4J2s2CIVZRJxQ
aAQ9KuCeT8mKH98ImUOOttluBAhEuN6gxopuXySPkGIu0vDMYzunMQV3b5FkNMYPZLmth4Wq3JRw
C8nVy+mDCWAt5+oFREpxY5QkfLFcnPSCbFGIikluhrJRRcS9sSGYrCFiOfptBcN9uB+PVtpQkXkG
RWr65Q5oCqxaLFVBbjLq0/JI5YNt50BbOi9tqH924gk5P0/JHEfRznTH7rkc58Mcdw/UlK89L02E
xhRagUONXEpiwgHcrNWku03EVIquMK2Zq8I6aNGcXuWo8V0RQEepyltIMo9kMZcVLCf8sNfvtH+A
Lc3+S0b2QxOT/FdkwdGxOn4uXZw676lhB3ua7doqVlnG9+0hlNt6EYpH/AfGsOLkwyUGzaBmlsim
/ZAWkU9gsb7YZAEkfxuVHRkL4hW0mQU4wb2lIR85YM1XKABvHkIl2WGCjivvpTHwghDjsJ2kfOk1
CqJuiPuTwMNyY3l3G41pXNf4cjZd2T0aUN47W+ySAkT9fNUO05dJ3+ITv6udwKNBpqy99SwsxMPR
sbsnpednySxug3DrO7AR5ZjNy6BwXYw2c44xfyJYCC1Y7WxnbnLEN8Yz5xkxikb0akcqQwYs0Lsn
BKySOTJzwq88YfwGNc0ek4KvXhTnGMtfUjY3UKlHr5m/A2/a2yhGIY1lv6Iu7iKsPHvVYi8XBj5I
9mVN7587FrRXz43ufWbKByJt7vymje9IfiR3GTpJH3oUocyMzuYHC11qfz3YuwHQ/5Wcgq2yWAPF
jvQZnvMNz63bXfRw8LLu3oC285J3abqfStaESca/nIIl3VouzALOGwoV1J+QFUR4n5J+0NBl7PuI
jxrB0Xvhj9nFYtKL8SEg6KXID6BTLoEh2pOfQ5wvNcMn2QRXj91uSN9G1+SLs+PQfXi19TTlQhwZ
I341cbslnbjYRlqi00PVrLvxOkT5s1mF+PIcjVigsuuLzIv5pInpW7ZvP2lU0nqycoNeAKjeZRMm
nX3aNhbvzbKlQ1E3uCRqN3Tophj1pUHRZlUIg5TNbynuxzWnO2NR0gge+VF3IlyKNjyLx6Yd75kT
V88SeIATJOl9OjwK3w1Pnip4JpcgQ0ZXzjno5gqkKpDaNocdPcXFqxla36INiJiM6hcHhR687Im3
FPFIkzn4txKbLDR0+35y75RR8SmgrGz82CmOtS7INcvy5W4Wp7zN54Meo1tti+SURrFJGNl0mhW/
C8gzzj5xaPMIdfMuiHwHFvH3ge2eo8l8Z8owHKKOxIU6r/j0AnqSYZo5WlHELThKanoSSlb4UZg5
oLdgPDSZ+tdOxbEPc2Y8gsMTHdPFVP2WSLMDAFlIg0ZPkABLTMghhKGgCLBd3lKr2Xp6Xo2iBY9B
1vaBbxi9E8z9g8iB0pJE4NxNsj2QAio+Z1D+LuAfIlVmfHfedNGdfQCC9o1EQr/WXvrQtO43M8np
EOT5W8RaaB1ZSXZKlfmgOazPdmD8atl9la2nr1orcxfNzhPdPKIkq8jB94u/nqQ76ayK9dYQ2Ej3
xeJ4xvPdolU4K7PYJJwX2OP858kzrb10Qd02seQyGZJrUHivxuDEd9F0pxeJjVm79/R/3HJppdET
5Okdl80hH6t839UC2txSH4PpGZETkn6aCMMF2cDAXmQ2uRttcu6JHO2bQd4ET/vWKz1v63ceRvEk
vwy9k/2/LyU9ALtxY1xZnsy26Ke+W8T5b26aO5uc9Tf2WgdSJ277DgnMdiiq/MlK2MPVNWTcfoKn
95wVJNElyxem7VbRTBeXZ/SAiSve9mHIPbHEyAcdy18gRcmmtSkb60yhEA/L7popbLuV2+302P5Y
mZud2uSOcDFsVY36G5ddi+mGQQ2+HBtL1SZnONu3LUTqLHwu5bI10vapJeMOAwgxbnBdurusi74a
Hnl/iNa2tJFiA3Poq8xcm374QqDcNlc4Bsi3AxAK+deSPYdjYO9HZbyBP0pS8SGCNmOZTsqsYX3j
syxHhjt2J4Ld4CikKNSXRc/wfiQLQhF6tCL3Z8D33LdE0Fu8DmLeIPAy/y7pNOwEzlzwi/LXnv4W
g+2d7SQK+WzcdpfDocC7bw+3gJyRo8AUJ2NBoEbsPxi2oq0CUb/PGDcwe1Y3C+0Y6bPBY2i0wWWK
rLflhWZ0rV975SKb9NV+DKro6nhFsx8HquO8QbkTfrh+9DAH2DJztnLbwKxhPZh5cpUceAW+6D42
/IsVCDR9IkdpD6El9gsmGoAuAkubZM9ys5eYfCAbFGsd4RZ3U3XVM748ZabfomQvqOCd8tqe0Uz5
58BGjDuK+mZWyHJjsnDZAdVQmFqDmTaknL6MMGAagGTZTl4M1JiMwPNvx8qeyKridwrvryOb0zFx
MFJGv+hQJ3vCLL+H2s+OJr9GOI/kSUiTzE7XZYvZ+SfF1p4aux92YBycdaJs5+hnJ9s4mONDnDxS
U00bfiJUXaHnnC3DvfR0yjiNvqz4VzXzk9m2t5gZbU3mM+MevsQKrDO/SewsZVB9ugq5to+o42Uj
GBr0RWQcUVz2xwrFtLelSgtvMkXwBtR03xQM0ZIEk4NADtBNlrUv3Z+IaAGWmm8VJpatL5TC4SnO
kUS1rTxsADHzk7p3Lhgbwhv3ZtHY7JEKdNxdnF8Sq2SA86wgqzFKTO+82Tl4Hp1D7BI/P3a3JlpQ
VtMCo/iqWnYS3aKUT9AeR4R9zRHhA0g3mps/MqEGQTDiVuT2K+ttGHsLbeZZ1vwTEjn8g3TeWS5T
cpTOls33bxqjL0P8sUkba9dXIwWY5ocgiC3gLLfWlWNtJpeKs8GdxpnMXiAiEjS990oX0U0Mh8rK
gO/xZ+1FBLEcYdihNh+nmY1Co30aPOH8eRTbXvCtEO+CI9AF2iaSpahSPsvQiD9UZJDsm+jQ1uxz
whHwSTshcnY0gIg8+Bp8EDzajN7VjO+I3KSCFsZ7L0zcjaEWaxgv31Vio/mczznJv6vB6wEiofhL
DbJ4ZI9JlSSYJyRI26Dpf+CNsXr34UqAonBVPrLZxoc5teFvFXm31syf2bmgbio+m9FO0DNChCDD
E+0AzVcee4cBcMN6Zr9EybIhLoo2hEwbS7HkJ4sYWNCGypyhnq/+pDU1F7wt+LsBVju3Y1YoH7qQ
fjYsWbFEgo1zwi1ee3QuNedR2wGA0zNKdb9YMRJgQjq5P6rQT0410XzSVE9ts4I6tIQQVm+jyRE3
eVm1iuL4iyKx1/xjFsH3kWF4OxEjB9YWpxcOp/UwTQgs8tfZmtqdbomnlazanII+o4QCtVLWAOmv
oZPprOK+s7AQeGhDQzY0OP/4Qk7hnQziSxUhqosGyIlpMOyKZHgdgN+aNZ88G/d8itNjwJyLrL4o
nTWpkkQvqrm+DfPyr0zQkB2qbnyVVK1dRyxj3wtEBHInaWaiqsMlDBLSZGw89MbfuE8vJtBXoMWj
Vfzyzlww5wM0KyG6UH9c/53D+Q/xsvoPOHYgJOMIxs2WxAm28H//V5hIjP+pruPG3w+hrbdhoAC6
AdobzOibt3w9EeRJKgKj1X8AWEokl7FTt9J236Fb/CxK5bWrkUCPrTx51N/I2PdW/Wx71hJiXZ+w
Bl/RQSTrufpTxeMHV+Vjlg3QsYvqQXTdFhoKRSJSBm6WoPb/DCbBD3xo//5zmvb/z3DlB/VdS0DF
tizT/y/Q78yZ6SeB9vdU2vkq7MAd1tESq+4g1kEOgFDvfWiVSz5YgdFsqAVCDQz0RuXADBh4tlvn
GvXqwKaIjecCQg44wWzmYDR05UNVsh6xQzbnMNkYMVobd67/oKvI6wrwClOr1CcEC4dtyzzfzNqS
I6g625V7yjtemrZ5ymskH3qhkSg3exjs/AOEzruRj/ejYSyPEeMTNoF4IcLXmT9yxaL2nCRYQ6YR
wV4WN0SXG/g8zLElC4lX6p5q4ySrvSWAK/a28zjMGX95bJ8MO0CYTYIhp1f5hAL2jAIRP6eRsvfo
+F8n+0C1R6wv504TRAGPLOt8P3n958WpHUCMYIuIEfPfMC7AG9pFpBseJeRbkDab1nCPhefqlUcy
x0rl3VPe2UeEnh6DT3wroLRcO35Tbnc3p9kv4Jzfskm/a4GDMOX1tQsCVH1vOoqIRUVj7GGRwadw
eRKtNL/Pg2mn3PSTALiN1+Ghapad5ziQb0fy2optOvMPy3rxTIAA+bMk+npx1/gDwK7GwKSgh4cx
EW/w8VBQMgrhXBPfWjX11i9cqhtLnmLB32jzE6fm7t+fxn9g1v/11gVSBPD6mTPZbBP/860rSiV5
ICXsXT9cFTN1Rc2QE06IYEqCyh2znwspo/ipVBvuMaliC+NK99Fl44hsCL/qf2avsDatxxR58YCG
nvFJC4SvOf9VZqswlblveK9BoLgYN4Lk4LZoNywCxDcxSKAC4ytbZP6ECo+ssSAPdM4/cprfUtjT
tjPyMyaK+SBaNhT4tReTVPXqphF/OZeDdsJ3T/fP4WJFqUEIr1kRcU1A2QTVwo/RqpNY4GphjUbc
q4rlgz0GDnBtybzV4if1C5hDk2sCTKEw/fdP2Pk/Xvcl5yaQPl/BDJNw8L/PtaQcQlCKbbBv1Xs8
JG9mfcqN7jy5LNvSmNGPaboDIpf8CNsQtK7sN0YWsew3J0HxKD9GRRPsDSXyx2zTDQPovTj6DhyG
Or3BhrNKYTjU9Ss7PcZo+uAlw3eU8IbmX46CIWpGV7uVB2h1p1p1b2XBkxuY3ptvjYfR5YPBGIxF
DCyAI0LULfnln7uToh8mo5dvmKIc+W6/8xqxW5N+JiXVkZ+0RNEMf//9w1pCJ/4biwwqx/U5GMGF
Yhf/zw8rskh7M92CKCer+pzs9NtEVgio9vVTq6WkYGkMGzz/nMbw15eaNTZIYGCzZLQiJxfO8Pbv
35D3f3Cag0BaYjmsTRGY//UN1SkvBzOfYO8hBGN5k3z5+VOeQYwiMr4Zx1MpjI95AOA5x/6xDE99
3T4RJ0GZZSHiQz9Pd8/rMdn2N5BTK42ZAtT4ZXprm2leATZcn0lRn+QC5ZQWVNPQd95t6B3CgNoP
uv8n+5smI+VYPrwVfnWqshGfHffdpldEveOB3ART8WxVIaicBlP/YqDLrSsMjHETAFRcDRbpEFfd
PY6R1z7MKryOBQBP12BBPtrt2vgpfcxZEGffZqIOr+gEhbkIv6Oc0qYINjYBzUWZX5aDzm543gaZ
fESE1a48k4SDeOJS4jcDfe5zrP+HvTPZkRvJtu2vJO6cAhuj0Qjcdwfet9F30oSIRmLf9/z6t6gU
skKRWcrKwRtc4AFVWZUIhdydTpodO2fvte3boJiefv09iI90fEdntmWjOwRTCy/S+hC2gC5zggDP
OpXzLlfpWJBNAd52oD3WOPGpiG9EmVyHYfgKAXY/6tlL5FHRJ4QwiD4ql8OMV2bokS3wAC9MjVNA
BAE2HLnBWY7DFjw0ygWrV8jclb2qGzHOSQbrOZ2SEu6+k5TTRF68pgnuT63MrwdaBCu4qmv0b2op
Q/+ynh9OmE1ciEL9vo78/7Sxu7H4+n/+6/ktBUER1lQ7r837iBlD6BY3w7+PptmF6fNr8Jz8dlU9
v32tg7/45R+RY+4nXVc2BR+r5hymR/ADpKqGZBb707w+c9DVLUHuw/yTH5FjlvXJtG1WImtOrfkR
NkaMnkWGDAp2adgsVfIfxegx9f9p1ZOuNCl6yfFQrHmGcuz55+9K31FrhK5iX99aXtxi0UJEKySH
kFGV+ecuM7zPjR23RxdJzdn26/BLqHnc2EwJxT7RCgHl2Ep5GGVfdU/8+QqVnuPc9rScr7SYDF5i
ofOYwF6jW7QTVII6zyUIZIzrnM+ZDsHL2Q4y0i57WBA74i8EdEeRH4IhKE9QZtDW2wEiutbvgs+g
+HAbkQka8/f2LIW4dKKt1Qf1pVKj/iCtTr5hhYMcTErUC53f9kLGSJt1qNSbKSu7nZk1w0OuVd4e
x7e4jKdaIedAiF0WKVPoocO4ANtSra0JngtRX/O4DoPATWqgUV/0qZDMlcryLmDi3i3iBPn1kEBk
6bjIR1W7MdCQYtonVtw2HKvHYlP76EYaE6pSZUKmoUzLxDcif/rPI5EVF3GPL42JqGk/tAOwXB2b
wbcg8kK2v9K6xnve3UEBN94mXwsf8jIUn/llBORl6lwi9+oO+pQaJC1AO9XxKNy4pS2pNqoG83A9
MNweM/c6ZCRyha43vugoNcpFkBjhNiBGdlXg/lgNhV/cjHxfK9Qj+RbzR/wKoMW+I4uocpZ05K1L
KyOmFHCzthk6+hWLtHb1m0iA+F5MhOhtmbsNx8xX8mRK1v84S8YrxwZJt6gcZW08IUtqIjHCtcmn
5KrtbeMw6mV4pZcFejPO/OOOmBJ5bGtD208oHWEYx+aTBR9gltvAiiuQ3G+CIICuJyVU5YBn5JB1
ofbkTjFWoj42DCx1vu+sO7+qLzlmJ9jxjB6riekpDiCyTt3PbVH33+w6I4QbAEgy8sWAB+mxu9J/
7EteW4hrO65JU2WMdUuP0Ot3GKeTvWzl5C7HmLodiMgAzkCQK35R+nGo4YydiObOzZCBGF9Edm2G
Xfs5KLi261HP7cu6SIQH+7YQzVLXq6bAPQgRACtiM+BbrZD+ZIUPkkW3TWbaQ4fYlYb2CPyDee8S
l3y5SxsaCQyV9GBFB73cqSKZeuSlKjWXmU2SQ91kxWyABdFMMklFu1OXGIR4IEjikP3MQEWJusA3
y1zX08mcd+oOMwkHRuQf2rBn6uTt6IpTA9ZJTgXriCsb7cNSFihZsiFvacM6mXH2OIHurAYQc+Sn
5mNg0cmi1sRo3LahQaaH21wNSW+/hsihLydt8h+YMza3Ju9CLrsW4jSriTasUl0gGUXDOmOJA+tC
aiiBKxCr5zCfzZK9MGkSshzaV+y/waEgBfeiaTuX82vvVC96EQH3Isz4SK/eeYot3cbN2xcz4lSp
daRMc4871u8XAcjVO3ps+BWLmjTwrE8n4p0sa8M5Tdwi/cLESHm4TBCxtAtcNNFjrlfYEGGYVUuY
fcEqp4119tI8Q/tR2+tamez2dPPqsyyItZcdfnc9zKe12akReToSiUVsVpjbUnAElxi+4h3MOrAG
4O8IZfQNLt7oIBalZJppaaNpHZyZdx9ro9rD4a+unESjEe0aIBFJwJoQvGk6cKQquoXr1x+60fSP
AUxhZNk0AK69Vu/vEy8Xm5FwA2thVWnzgrDEfkob3VhzYhxWSjflLqjB2gSZgbWgq52jWbgBapx5
hm2OJbx5BkWb2jJJ32KQOpzHMWsPvR8519iOUa31FviDwOkvpkzQn6zplPsr+tjdFpEanSbL1J9I
URWHnBPwpgHA80jUN9IbeAAt6c+qXBOOwq7Q0XmfgtRataWLltYdOevHNKLXTmWrI8Zw1rE2rJJL
Gsv+PhhLjgtomdqVIQrzyUPovQ44d71CP4we6V9VX2PIMnQ63WY9gTFmG0J5KSOneIkiW+45LtOM
oNqDNssy6ppmg2ZhDIJwrXeDa8GXgMS48cqu/6JKY7jTAR4c0DoH2yxq+n3BbGsbIo8755y+mMWV
w86UvoF4um3vJjzU+AVn675lMOVrpAJnBSDjrc40TFKJm96IIodKGMbwYOEIe7QmOFvewDk37ybI
Q0cKZoQTJa5TbcHYyLrIyoxvMkDbCsUVAMFjhKp+g8Eg3oR6n+woF+Eigi2H9KkM0IRgMoanzjDp
PTqzMDPMyJZU9bzJJd6+b1WEKxKmul7iAodtTQhlWro0vpMq3nfF1G9N9pktWmeIcI6cE8ljE3Fc
JNrblIU4XFceSepMUwYkO3QYbX5y1nV873DVLEz1mpqvjIaPzutxHk4jrNIuablTSjAbO7/ywgef
PIeGQ12dpXtLBh3JLrbUttGUOhdGgQdAI4FqNZkZUEKbUWJWphYSOmvY6q2MVox69YcxhQ+5oJCu
kaem+ckXZnGNVy5HauLj6R6CLBBL7CDwVVRojneGdPKcpkmajsxzcoS8k65WvjbmnCA6CA9tHzbz
7LJSDICJobkFHWnfkcdWXuZ9y98Vv3gAvEd/Jm6WncmegP0Pl2auyWUd6fU5ybOcVLKwuE4bM9pM
qeZp60yNzqNhD+1FILR6q8mJSXZeqL2cavemsiU6yaLz8EXGKX7t2q7osMuxueyRQR6hLxVPNL+0
zVj405GMNdpeCNGqrQp0wZpVVOIzhNLoIRsQ6TV6Lfa1pkeHcKiDk6Q5sVQBLVhaqOk60+p+GUX+
Pszau4RcWFrR43Qm9EfeJHmPqbGahEefWNNX/HobrlJamDcigYy/8KNA/xKWg7MYKj0+d3A+4Qel
U/d1BC+3pqfGgHcqAtzkRBeUpmMf4jDst/rUqlNjkbKcNzEzdC2CBiaR+oWpQf8JxWqPMyNM+puS
HtpxkG27NDy7+qZPIt9kdQUY0IekmiApPdtG7GIG0YlxkVoV35Z+Oq27oomeym4Em+V3YUabkEcY
S3pooTR0M4rWsThgbmy3FqKBS3CsVYJgHtYh7rbwWbMnJBoQp4q121vm7IsX5l6ZYClWoRZJLElJ
Tp+xQ5rDQBPf45Ygvug4ZiEiGjE5r00GOAYqCvu11obEG5rM4zO9BOQDcY0pRV4UnPvgxmrovC6g
3zaX8YjTv+VNXrKW4pknNfEw+XA0AknNqZt+d1dEKruSmofvKjZJY+s7Bz+CNq3DwQ5w+IV47UIP
q6lu9ukJ3V9NWVVxXNdwumfrUvOAY2oTkJalgVPwoZE2889I09Ut8qjwkJM4di8arzmK0G73+ijr
glCR2nowpD8ukwHSVsoKRo1BpCN6QWyduKd3Ra8rFMW1t0LjFrqbtEYoAxMaa5vrebdNmUJQ0NAV
hVbq7iCGc6R1godSt+2N6IB2oyyzt6LqSR1wjPzBDGYSInCBkgmtG728O59d/d5d/C1r06s8zJqa
2ObvuY3/6jr++cDzIXTLdJKp6FWjqFMwkzcimCUByNHQMO6npMHzX8GNqDpoCOz9BjLssduItrvr
eK1Fiea9scr6prMMKpgJSobqyQXxZz4Ih33I4sKbqPjzs2YUiNjiczlyCKJLM+zhAJ0DwjR3deHx
DWolZmfpMsR00+2k0zmvpbUz++GuG5wnPLzBBj0o84ehAchSNuCT3Lqsl7ajZgSIR6VRoiRCu1Ef
lItdPA/rfjO65E/mlquvnLyfzjiux+0Q1A7OGSv9MhBm/lZl/QCfli1jLI10N0wtkmVsbOdGMOWV
ebv3DRP0rQFM6VFMw7jR27DcBXIAyFEJ5wCryn2LNdmyHQWjt600r92kqQNZuqrNkIaz7d2HdEOe
dLj2KxnixoVvvAFcwEzR8vsni11yT+sm29bzJu6bydkdQ3VpJaDxRhq0uzwAzMfmjyeT/v06bOvp
CtXsdjKnZulGQ4AUzpLj1ksyAlcmLyzuicrOv/ZMqS4wK9WHUrERExXyaHLGu7Ic+u0L0+7CPacT
ptSK0pK6jQAgjDpBPYK4oh+8VSOODsnt96SN/nCgOGkORkvylsEgIZ/6J6ZRoGZb8pnKNDJfQMQE
e2usCZiAhG0jjzPUpStS4p9Mz8f4EdbiNCFZu5VGxynE8jRCHcIuQSYVxdNZ03Flz9zks2S8R76A
czclGrSjkCA8WqTIEb25dK+iMLsP69R6I681vGGGPuJXSlS7aTzpMDoLwv0QaeWLNqMKkslzV4Fq
9afOLyPM6xwUXLvLwb6M/Q7tc3d2pjRbocSzGQ4Md35mEirFQQDkYVm4G/yFbOBBDXEU7YEdGukd
RgKsqsr9kttW9jmlqMLxDmimE056GSZJ5CwrOHEL2TX+Ig2Bc8PXfksTQhn9gclzagdfndD074Om
B79iGF20x/qFUrTzz0Wjp0CEJ/fNLoR/PzB747Q3M0uaJDd3KvDk3dDPtEc6E/UxToE3WFaaXWf4
w4nrzsVMfK3a4k0rkNlXWrAyWr/YtLRRLyYLZR+kXHSt4Ee2hcWnZCYxPkqTWxi/d3IPfnw+16X5
TWkOSL3SoL1PnSi58+oc/1DPjmS5BhN4QWC4myb+dupSVLq5oz+0jTtt8smCp9GO4DkQ0Qwe35ah
RvciiLJD3sBdXNpaN62N0Wie4PwzcQ8i/wKvsn3JVVcrgvbaE+o5sfGSNtjWU96fqzljhqHg0hQG
VSLWPlSpRDwleXWiRowXTmpnr8n3RaIYa6zrcf4lpegj03hvabAKK9D5xNDEsBQBOsoSJl6WhOtU
DM4GBSrZ7UNxGDREzX1knCyr3g4x6NREYo3L5GvWI7eE03BjxCzohBjmN+Z8GP+bRflj7KnOyU0X
dNsM26Dlreafv2tCeU7k9JzzvG1Y0Yafoanob00XJ8gqzdP6cuAWYFRgrklPeDJJuxouLINWNcmo
/TcK0XaVBRgGZaWqe87T2rFt4hHrluYFJzcuYdWhyipAkAQiXTfNDLyn1IlvyLCgZIPYZIl95kgh
91HZJGdDcLBa9gALSRVHbvA36b3mPHb51xYE0t0iUFgIZc5kDmaxH7agPkIJ7ZGEutVw8axthlOv
FZ5c1NZhMHJuceJLHpj4s21mFVkLbo9IMSg0fI5G8znqnF6tExDDQDqiCbi7XohXUWk0wVtXhykf
AfeCYdEEaLoDP6LkRdVJYzqX6oAqVTBZrXpb+z1Y8h81ic/hK5Oy/Fvz3/OvvebFWIVYtf7nv3/6
t7s85T8f/8hPv1H/z/cf+1/z1XPz/NO/rL+Hil8TBDHefK3b5Pe//cef/E9/+NvX/ySaHLiO7tAe
fXc3z2/nxy9fPKc0j1fPb9Xzb8/Z228Xz/5z9dvuufuahD81gv/4W370gmnrWoRfGoYgRVl3Lb7+
H71g85NrCBBqNHyFUqZinvejF2zS9rXg3NNDZpQnzX81hPmJzlql60InR9TkGfqv79ebK/KjHuJi
cv3/9e/v66Of28FQVFxd0l4GW8k7QenyQSBAXoY5WETdr3tMETYDoxJDuxTBxpgjOQexfXet/qIc
m9vpPz0KUudIYxiKFzVo7X6fEb978nE2F3mBP3ptZ/kGjuxiaBE4DY+1ugismwBmj0YXpuC/WW5v
yNiEkcnB5hTi3U91mwbEowt7mVUTUhoKtTu/is6OM74E1lPim2xDKa60aDWnrOf+s8zM3a8/wXzl
//wJkI0oy+ajQLP7sHYVYe7KFIh+ETAwjsu93YFTjcVGiy4Hrb+NbnuTjCUflK9EFKwBX6jkRoF3
cP1upasF3wmPLG+xJQCxfUQVvAWqrOhwI9bHatb+zVTY0j8ut1x0ZVqKkbDkS7b1D285DZxCc3Xf
g4TBTmNGYt/5oX9KBveL5uwg2xaXQxAQWqlFVMLuhPMR8dHQI/MEYPl5yD1cFHIiAC5Ll81k0yaL
O0EeR/ZFn9zwrGR1sAqAbEaC73Uosasz54KCsC/ghiYIhvBeoCrI+i+m960nl44WwrrLBXknzMNi
Soh662e0nOitmwwXouaLLe1F0zAwo4dXg+EuCfSTTyywC+xemWmfddAkLibNgp6uh0ZJo/sfL2wk
H+N+jJ9tmawGAYELZWGuiPT96tf20gvS2eK5EiXI465bHuAlccOtQIEwvF9SwS6r4aVEodUT3yKk
OIc4DEPwrROxlK6ZLXKJpX+h0PH6kCKNIrmIgdCL3joUzNFNsbNoiep+fdBs5+QH6EHM8taou8ti
cPagKNjeBTUnyUJdviW91CNJaJq+6JZ11Eu1n99UBsNeDxAx8IaVPa5Tx4Nx0mBC8xYujvfRg/EO
0klL8iskTpuhtnY15uZkzIkfIY4xwZ0+2GfhtbCtNXQ9EDjmd5s73trjpTvdPxLzuuyyx/lZmYeM
SiDb4+M1uIIj/UIpJJGcz7XqEfrXwhgg8aY2qlGcG82Fa0+Q2zEj1y8tSHEHZ5ET4CWCwBiNL/3E
9SxOeTFxSk+XLQMey3vxifIIU7I3yHqNJuKe6HtGmrWrgDplBQ/rfH6vkVSpF5nTpd+4XOIMgC8Z
Sxy1FLjO8mVQB+VflhhEswmzG2r3no9nc/weimFdCDRomCFhmRB5ymn7NqbA1qoLGAcbIyr29BYm
PkkXeSA6Xlwb8IjAtslBmqySUnJLFFDQEUXQWue7hDAXMkXgUykidVNFAGkKhaFIv9QT4bNQQ15F
pj0ozVGEIHhf0iLfSvIf4bH7YuW08SVqurlrUV73rgHzO7a50j6Pz+Rw5NUg+mzIz3E2pIXW+9Gg
YBsAAO8ZfyHt6bBSaN23lCR4Zg6d2tpBBnsqjfdZPMCY1vhQavCKnUbfi/RR3E4klNv3Fn+GqBX4
Rw7MYZNCdQh2Ti9uS0xG90W9kbHZ7aWGuWYsAGn5Nt22vuPpgyHc8Jvel2HEMSI9Dd238yqCuXj2
0mrrhGm5lgXaCDeANJrZK4t2HfZKT124iU1n1SrqPS50/9Bp8s6MWJpVPLbYk2pnFRnz2Fsp+Guo
Rg/oeCDieNrngVPmNd5WktBaeS+y+oxMgf5FwKPqMrwIc7v53Llq7+m1f2qLRzqG4clqrcsOp9+i
sAxSFuLyitWnO2sio0mtit8ruP8Htc72az7XCfX/gmrHcXULZeC77e9Pxc42f35f2fzxGz8KG/HJ
dKVNYYN4Rv4+yv5R2FifJOHqyFhY102L0vaPwsawP4GpoOAwmI07lrSotn6Mug3xSTH9/mMyTj76
h0rmV5WN8Sc5De9Ml4igXFtSbOizWOpdqWE63NR2Qv5YRAyUUOOdV/Tr1iUgISnmfCEcFULPN7Gr
PdfITCoveBEZqWoYHZ/eXbS/qHr+VDJ8fye8FXYfso/nkf/7d8Lppo4JosF8Jkj+noT/rQO2AqcO
5v+vX0nY817+/qzB92Er3SHvYF46/rTXt9I2QdIG/Rqx2Zzt141MYIWzTfA80EpP3C1mLGtDfMvB
wP+8bxJxAKLbnVs3eczGMtg2ipxGRwYXQ/7ZGBzW2KBJLyVy+TIcnJ3ms7NaKRBEfQjzbTCqnTGi
IHWIgGNVkubh+z+IJdqR2Q0ZKTbksaTZANOs37dEFS7pluPwRdy7oq0s11nVnkNKvQtTjATdVu3O
q7GqTW5xYXd9Q7jliGhYtMcpbMoXunlfdbsn99IUF4bhBpcGyOh9M3hqh//2FmBpctFjzp1JpPSW
Melvoqj9QiMy4MAUAuSKI8hKgD0ztvGrMJTNA/Bksycbx9dD6PZQc66Vq6Z938MuYgXLrxMrUFdF
ixU16o7otK8LUXfXKcYOjqIaiQyDeCBMgZ56JN8K9o17dzx1slpCHMJZxJwMXHYeHDNQjcQtoyZr
C3wOg2Pt+gzMs2e2gOapLYl6Dj1G6Y61CgyjJsBrEJBF5p68Zjg3ncRI4Ixr6cILHGV5nzcuWqm8
uua4B9VSim2tQYgQQFbBF/CPwbTVoZv/IXuXfFgvn7UfyxYXAsgOZazHgdevoyDYDxDKAPq4/dbv
Un+TNril3T6dk8WN6aj1EbQRh4h4x4zMlfJGfTVWVXh2iMYIDJWvjNqtLrFX7H0/a49ziA+Afbe5
gfS9bpSd8xEKPMCDu3Gb2rhNA7xgsqPDWo76sIez2TJF7831d9Bc7wX3cV7l26j2J25RCiF8ES9O
Lffg3WY1PI0cA8FrQufOyU7ZiAOdacuicagJ3EIDbjjnAIfXfRB86yLS8IIqW+MZ8Dd9eh1Hlnco
BuPQ6dGz247GsivF9diQoFTQyZIVyeXDQMav3/OkdvVxgv0L2G4Oi0fx+ISlYNHh7FwwVb3m0xMl
56HE663kBMt+QPVBaxNntP6lg2Krcv8lE4SpWxFBOpjE3fghl/oL8ZuZj3RXi0iPhBi0Jxj7oSYG
BKhGvS8t5xz3lsWNlOw9s7Q2yLkpl8rwRXEqNYbX1LSQ7YJe9GDDOJ7P9ALFmadvMkvc4454Cl1y
6NMBbw50kb0ZeCfSGM5u3t8OnXMxmfGVHRRvoWc8JqgpggDwcu0EL8yEkF5r7rrzsnEL+fq6lXyH
MrsYy25OpgMpUz3PV+v7CziSS2a4qb6qClKrJJYPIEDRnZ1a12q0XzPNOPsg95JqeMCH883ptDvd
sK7tFgF0hCqor6/KWGc0ZxQ43fXsNHXclLChHyfF6Cio9ZUUqDNNyWtsE9lfixACsAie27xCBiFI
S8qXTuZ+M4tN0HOBmc2+hH1+am0TXDtXl2YoqbrkzGnqTg84mThnNd9HWufcFTadzs67AiV5zSAJ
tXWenPo6e9Q0xtfU7dY9FhqK6IRYPse7m5dw141e87fB1q8JprtyDsHBQ8iIv0ysGoLPW+Xs5y3F
LHH+ZzAKulxHakO0L4G0T7Yefesomyzuh9gNT8AK92SeQcIxshPKg3BptO6D+AKR+ZT53h2RIRcU
ZHd6KeZ4mYAGV48tH70TVuZxji2qCw6UnKQciWV7sMeOtUxG1yRreXu8WhTXPqJ/TuTmdsqbFjHO
JmXxhRTglZcGqXuYoPszs8yCwdOxbOyLovwK1OVSYviOa1rNwxXSiocOyFtduXdehLvFtZfm6G4K
xgPLNAy/GQHbWpxy7xCPNhCfAIrf0K4zD+GJhb0saq6zVO48jHaTyujEuvSqW6G4EZ2B1MKjYdBR
T6VxDXff9mnpxUH9pLyl4RDRN1+spuXvnZLpoh6Cw3xFrNa/GvzuSyZx0BJc/qTA81lJ/DLGZOHW
SlzXjsygJMWfGz898dYPegVTu8QuXnD6ztBqgqtI+vCl1qctJ5mKVzGIDy666ikeb3vfuEt13icI
vvRkwZgI5Qv0iX2adRu3l1/QR31th5I8U3GHEQwyhMABwKzyrDLzqnO6KyIJfEzxfFmE+7g4MFC7
6el1pbt3XcLnyZz01BkNHN9WLcjAW8eNh2uUn1CWP3yvEP5RKfvXDbmfenb/WWfvf1m1a85S3n+v
7iRN+rl6/kkROle833/rj4pXIJkUSDGFM2vskWj/XvFK9YmHAQSVTkdNfe/K/dHKE5+og23UxA4V
4NzM+6PipZdnGI5Fb1AgtsIhJv5JxfuxzKS0dJSrG3Mvj9Lb+dDLcxGfYXcbnHUDUnhGaY3jowuD
dhVZmMTeXZm/KGlnLfr7MpMmtqS+Nyn7JCqs732+d8V1LVlcej8DHN2X+YtWDvmmCCcFbBoOydZP
kff9+gW/q98/vqLk2ivU2S7d/g/qeBd5hCIFXK6B/rr42FM9IRlNC9Ke58fKVq3TOY/AkGYiV2Qb
cyoO9tJstIxtJhgCDprwjwbKjXWS+fqFRm8gprERF39jLvvTuWO+NPPBx7a5FRzdmacB7y4NabzY
pAYihXGnuGdOYLirZKPMRRY4OUYyzCoohWgrOXpVz9XBwP7P13kDOT2+B1vUzKbb/Nuvr9+fhhDf
35Zl6Y4haAqB7Pn5bTluiWjOHeW6NQpxbvokzpc9KNJvsm/CY29qANyzuDvqcdTfp01EU8B31A4K
qvNIuEhKUFLA+kxgXqARrsoa5rkghUncnvMPQjd+00Q17i1YJjvGN/lL6xvxNoWgevPrT0JP/i9u
PuXw3HCUEYr//fmjqBCyWYOxa120SXDC4UOw2uAaB9JDyHUYM+D3eoI9qM3a6kbL6/6NrO4Z/ppm
boyvGldFH5x0QlabOZcX7xNFR+s/a24CHicydr4eXeYETIf0eUhstIZNmxGN4fZOeJ6qid5YMF1l
aGdRsN1HwjbuYivaNVm400anWUQ13sjChvFnReUhwrDQsMsu6xZCExXcsSKCve2OtnvdleoxbhCV
RjMlLx/N27aSx7HLDnTgbqNpRAyV0liF61GCyDHcdSjaRd/2F2Hr3zEWbpwgYSPDClV6xyRL5CLr
m8sm1J9qwxlIgca5446vfk8OEWoBpqlpjqOGLw3k0fSQF+0xcOUG/+7GccQL1u83psirbgruIsau
xEctGWudrDzcjCYh7rINNgUm6GWiWySTDm+yZ+fuLTtYlUZ8mibvpmEXXgRphk3ZAWnQjqB+zKS3
zlbbIvxCU06r22it4mjDrj83UcpzGjDpOBpAJef4waKh/Y80Pf99ZPVvhx3fnRsf1hBHt2xh0Q8w
LImW/qdHs3AQq9g14F3Ds9JLxBoZCca9fmI0s4UdDVkTYM2tm6coFB3wgvUaUED/TSKQexnKtMPX
3mlvrt7HO0bdPocJurkLG1UZMjwKHKBw9Q7pR/7kT1libfwiHd/ctjduW85dR5dUsycDMs9Jn8bZ
rJiCugH1b68dgXJAxW20aVqp/90D83H+yKPPOjRvZGpuCrDL/PyxlV50zvzoW6U7nu24avzlbDba
F0yjrkj5dTelwejFg16JhLmqTqk7ETLZO1pxMCah7pOurr7RrTNefv0s/8U2omiJKGwNUsJLmbe0
d2slgIa0S+zeXsO1m+N78m9BN+5LnTD2HnPQr1/sLy4DzSATNoLOMISd6+cXywNkyGps7DVTWOfJ
n3Ugo6Unu1+/yl9+pHev8mFxSlQUIqKq7DUKsvArbsD8VNfCWXBfoowTTTZufv2CxseZGtdPubNR
Ynb40nX7cBG5Q6OiMEsb2rllHgcV46W16zYiWn2yHxQDYKb9vSqwQKb6E2C/7AqVULX652/DZcLp
UhjR5+L/fri8BIkUZUDJj0cJt8YgH0ybkCNfuukS7muBo6NFKSaJ8TBTIqaAf//NO/hof7SVQS2F
hYb9zdSV87HjN/goMJJIrhMi12Zye92ey4Y5IdupogrqSbtvOVnIqLOuCakIqRKM2tu4rcKe8us3
87EYs2llMtpl+zfceUo7dyff3dmTINC2ldxigZ/Ea9kQRIbSH68pJ9y/eamPd9z3GS67Ossjs1UM
RD+/VDB5ZuK0HNadRPqHBl0OYN+hP1u11+64Su7fXWf2WP7K9wspE0VWFOo+VlHHptj8+SV7E+pv
avQg8bxyvKp9gSHBG/onDRV8TZgFWrW0t8o9S+nYcKRqjz4yjFU8Gh6KmMHZUlvMBJYBOUNY9bsm
rvRL5H9E/bjxBCWePQFXDlAGlo9oqzDXdmDBXbkctSR8NYuEPIY6VTDmtGZtTIY4eL47PowdPTpd
M8DrK2XhhczNqTwD9QveuELBRSOq4mvaWOIzaG3JUc7+2nT6+OpqgNh700uXySTB/Wv4zat8yAXF
gc9dUzndNmpIbhwSpkZlYCUX0AOzg7ACTK+D9Ga7JaRPpJcTWi8V3NHcArdgxUDOUweCqeEbq6ZI
BQyiKXL3zVQ2iOIHgdAeB65zj2sY0XpMJDeMjKhJiWhwouigJ311Kiw5fHMYnA2WviYEutyPA/nm
raXopVKIPoRQrDa9GMeTzgwfVVLTnekXGUS+RdZ1B4cLN79nta+Q3QA3zOgBWirmiYKh3eD5mpZd
DDRzEeIhQc1vq4tIpeHOmBL7qulU+pbVE6qcusZ+X4DzuPAnr97Bu5rbKrV5qBNlPIGppYMMmsje
9Dgab8ok7rCEJbTCBn+eZzIJHVdB1c3gb5qnlje29+Ar4d1yvL8bpyHfoeWJL7QCWMg0VBp4WDhD
LXMrWsamDmwodbY+Y/ULbyL3Lu4H0CNCGc9oXUmSrML2nExmAzAF6DWwDevLAPGFrDSnfop8VOn+
OLWf6cpkxJzE3qGLnJiiKs6xy+bdnUmA7jdZifIBtTHZLDBkDLPRHkl2KM9T4cW3Wm51nyuQpK8D
TWFzM2Zm6S48FD34aX2UzKhr9XVvOF+z3tOOnl/NIQ29uQAfEXwebGRKC8Fte0bd1t5XY4IpQ+uS
deFlJpwTFZ36AWFtBSprp3e12juI0Za2RXcSKMfw2S2t6Vi0GQwcaU1r3Qj6DeSw8WT7CqVz1bPc
2HW0jROmvSR+TOAzdcxCmii8DQn2wS1WB7XuBqBqsaXUpVcX8XoktRSWJhPjJgEeHaaNtqhzAhOz
wprQQAr/UNOCI4+HsIFj6QbxA6fjbAvLxgBQ1GDQcvsee49WXuQDZCbXbqEIfn9hMy0e8zLorkqh
muVoZ9HGFvVIkLRLMrM71veBr/sHCar3Kpy85Fo4KaR1WQ8n02+eqiQab4IkDPa5hfPA62K19rLE
3xQKT9KoDear1f9f6s5jN3Kl3bIvdPkjSAbdNL0yU8qUl2pCSFUlehcMBs3T98qDv9GNRl/gds/u
pCZ1TklpGPGZvddGtDCGHRgUwma2k+j1g2NVgPRi3hl/16DYP+plxObS9Z5nVqpiPoojr9zDbkFY
JiaQTXPm/CkaK36ciU1QDCq75FRx4s7bsOiCO2TzzS4tWAXPg8qJv+lA8aeFj13DyQ5l1kYk4U3m
3lRVBD1rcPtLak9wZk2ptPfCsLjnx+nUOUxzWT8kQ8SexRntdTq6gHgGbFpY8itSzsH1WjhSBu9P
41o8P3bW7WTq6bMkS3DbKPnV1YCv6tgbYCAIdSdQnX2mkVAHOw5wV+DQ2A8xRxxCcBi2g2NlJzRG
egcGhPmW36ZfkW3lx7Jk8B6ThHecCM/ZZ4WQZwfrF3Yx2wLG7xL4XKgb/9vYcEZ9pskv4MnqtW/Z
5ZpMSKAieeI++UkRnlpVzqfZqpIvMTVw6wDnHLPW6z6mGyA/ckr7yRB7dLLI6NkWqZPvpdLZr7Dx
Fr6hat5kdVs9A5CJ7ioccw8964R7JzDmvdZ18uFpZR5KvtqfGDbQ+SGBoXc3TsNozR3PU0WKDxcK
DZtNU0eWX3kfduRxhPbEQW+WjZkblByihe3XZSewmnjlQzPGJ2OH1j5KyReCbkRpWDfmljlphUC5
ShIh84Qtv1e61rkguniL2zM7L/ZcAaY2DOrGQTgvAXsFUDWeOlgT4ruoK9x9VQkm86ZpagiBwiDW
wJg43c05dqz1khT1Z60X+IqiXP7wYUGbSCy8XhtMwy3mOrPc1aF4r+vQweZUmHcLHQf6V9+9n9wk
8GDEq/rZZ7iBUzAtPooqC36MawRk70rfzQno1G4M2b+wy+IuLHLx2rDIetC6T17pE/AZ2r4inYVH
CGd9b9SDdKP4LVCB/aRcs5ztpg2OBHTFAPWm/k/vZaIiUTdNX8Z6Sa4W/pO/7iSi3yy76qMD9XXb
kEl4suOQzCC/Jn428XwGtcW4fHaTO3+58PIeQ1GzeMWNNd5PYejf2da07AhWwV/Pp0UUCxYQgPtW
e0rS0OxlLfUPEAgYuXj4DtKay7UTLC653gQz3ScaAjRU7fCD1iXGowecE7LBKE48S2xFRgQBa6+H
S6BQjeznzgVAWhfUJ6ugDaxNLhv1mbtZ/WZCnMmbGauHQoti3fImYuU9j4N2T4XIrIciLQwy4bHa
tjMU3xUiDe9T1sjYFm03H3NcF0foFvIFXJCB5Ux2oldp1jLQ2fihqKpcvCpWR3lE8tplKhiwbUiY
yo/0Y7cc+Lw8gokf77ST3ZinFWrpJNDDzndJ5MMTEmDXksPIKsOhxzgXYTntMm/suMH6+CjrkYgh
3Gbd0zQV1W8g382+Bkr3o/1qeAtifGKrmPwc4iZMWAAHL9IR313s/ij03c2+6K3pHKB6wQHhYQ2A
1vWcDTkm1DZTx5JdAeJ/gzZ1leKO4FdBylExUmEaEo7OcOVn1SE77anAeSD4QquRSIdKjOPfolv6
L9TA+NL8AVdP2waHLOzqALxvl9MgO9OmkXVzkP3Ih+TFkdqW2Ty+2VTMWxeFF0h8ZDYQEOPiCZi4
+tUKp71A8ON1aD1eq9IU26HtcrXz0ez/mURGqMEQ++wket7DpRwcQJMt9DA7moIIENMwYuZmY/SE
ArkFfmWcq6o8s+x8NXcIBly53EUZESY5rD1rlcnGZRk6IXuypluet51V8qO2XfVW6kCANGLBxENc
Zi8Nle/NjDSNhKlm8Y92ivZXF6NRWeJOQvTmYkL3qJo7bxHu/ex5pCoL3BUvOLH1T2OXzT6yNK+c
2u4pr8Lwa5aNRhPWpc8S7/h2TPA7lhKuRpya4Ao6t/qhzXIehsJxODfRO/OvJL+HybJ+VQRyPg9j
1REObdnOcenGdt3mVvQaLFq/tJYSLof6BOA/RhpX4uI/pGacXkeB4BidupS7MBMcBqMpNuNcd3du
nRaHNAmXc6mz5MFeku6xYeWKA0As4XtK/XKfjkH/CcddvMthCn8ng7WwOTZTsynaOAQib8gfCuVc
33UmZ6slBlJkTJ+Yt0IyNZmsuTr2cy+u4eCk11mo7tFeuCl6fw7Rf2FXPjHOFD9tGNXI9InBfSRZ
pX1MrUCShmJId0huNu8OMp2qWYtOFo/IGqGc+uxyiSnWFUOQr5qOPOnNbc37OiB02SzUt3f1rFgK
BVVF8Wp3rrnwYUfvoxPyGYoEMn5YYFo5hYtw7onGuB2hcRjwOCATuB/9AkFfmlTVcZRo8baprbHq
e5lEJy10Pu2qwK3eJ1/PAxmyFWrvJOt+l1UV11uiS7F7hx2t7ia2Peq40G2LeBtiQBIblB16X3Zu
KjaERw7dyTg25aUDNuGJ0UA8TSS7VT2DBiua1XLEY+OTZh/bAdmqc6Ew6ScUGBdUujo8ja2ZkjP/
X/GWgR7AZWoaMhIXn7gu3C2p02yYEyQ8z519AFvXgSdcFgqvEk3ZuLWC1t6mURdXm4ZEgOLKaCEW
0Ek8iAleEmw6PzCvcdxXD1aUzy+lmDRkf1LNRgs88tgF0SqfScJE5xfT8DR+PZ1VE6snwyd1jse6
ndfBHCysxhHnn4n0Xd6x5/U/KZKfe22GbOJIsr37lD5V0MsnwxlaKh6tKOnR8s9DFaoHL4TZ2hXz
REUomuZoPCPOKgDuf+AmRQZHnEF7sTKZXgDDdp+h6Knkg7ELcQ6rAmMCZ9M7YMMqY4Fc489uTPJc
Qdi8LCkdIrRo6C8cT9Fr30V8mGjkX5OBbxxjLNzFftY8Tzpfyk3qzt6XlWO7r51m647wkITJANBJ
E+2E3XzCgcZKK/W0Hz2D1SuLkLe4kYn+TsOkd6RgWsch1Mm18Apg5W1Seu3KURPGLgSRdzPZHFtF
0mLNuHhZzkPaN69B45uDzmP3lWw1TfnLtfZTl6TYjnZ/zGXnfftO0G77EEXDODYaJ1ZWHOYsC66i
YJTFpSOwztVDCRODaHTkuYlr95hvcMQgqFo4LCdzc54F3beI3fFLFHZz443fGJLEIHYzisyKZKuj
M8NPRIXu7koRxwC0c36rfu7OYdRGZyf3rb/dAnN15Tv2dMjY7e4CS7e7uhIRxHwK998astxx7olU
hV9dfTNpR5wslx7aSJw11jfpBRzykqVG9CTGDM7BwlvsrhDooy9gXX9bggO+LzoIxZHTIPZM4+od
DhAZie447GaJOTpqnJqGChvFUzjYZIp6vESLdNSE5Ci2+RjsLQ1SoOwMsuqhQdIgc2KPB7vEhRm4
HyF12LFXhF+FdsZjhG5oG47zRSbNHxN5hwH00AbMaH/njkTYraBrk8fbB90xqYg+nGuYnsi2qSOA
7CY4Q8mU9zrsW2hkBKbiX27Izp4GUm25yqw9fATSOKa8Xeuytpj3cXXzfR8KbORtXv1UKsTcrhEo
8Z13XvRkETAwJFTzbris3SDW+5jhDa69pMMkhwSBMqN03U3GnU9FbTDtdWVANCHpZMPW4WOHutax
fw+509ddHKp7oHz9QYUuoJCocICp2dalrnBF9hy6RBS26XszhV61sj22QtvEq8NnUEfpnSPJKmzz
OSe4OiRyY7QLPk62BZtJAA1H0HPrF6r+lb0FoVxR1n0Y288JHhfBKeHLttVgZMPVQF4X/kg3ZaEw
2PATVgY2z41UOEV72ma9bm9GH1E688Poxs6PwmP5nCTD8mRZSfDGwrQBGxcvw7xqwvJGqhQN6ZO8
WFTyNkAWZFQbO/PtdwX25FL6Ynr1CLn/hXwnWVvICId123D/r+yq4dVkgaD5LryYhHf2BWtM9PoV
bZoWOyvJ7XjvVHhrWfvxGcw9QJqdykbzMNSBg/c7jkl2oLPF5zM5PBSRN1qPGel3D4TQx8cyI6pS
FG1ytYMuONqK344yxYmBh/L8vN5WLKs2q5pd18yo6BOdy6ukLmdHVEBmTwC8PrXUfuTYEF7XzOzF
+rapNRJ1q7ukTnsNlJQvlaUhctRuNOBPjF3nux59528M3OPZX6pqD2cJMlxsyJuF0DrWctgbljdn
MUfZU+yRYtbqihzUSoldTlq2ZWEwXjETn09LjubZSTEKCBQ321q06bWvGv92kQJYr6tZ/p09Z9ni
6Td3so24o8JBK767fghDkVDuAzaK9H7AT/3mZ1H+CIC7fVcOnKP16Ba3PUJziwkbXHKdIfQSKNMg
sW6j6DaP7ot7ft+Er28iHgmEndfAi+2LrspxbwJ2XvSicEjSPJrWOXHnL5Nt32z2Hns0COSflYzl
D1+PkI49J7mFZt3X4Dyy8Rnjc7QSE1Pb3RjW2bSmXe0T0jLq9i4G07MbcauRa+JlqJfTYieXuXvI
2Lv88mzLxe+SMvwLyLzdlJn33XDdPFcMkb8ZEkAlA1puW8kXXnsTvJZz5NyHC5sUgP5LDgYxrjNK
i64oQ+emiRzfaN4i7Kfpov8OQQdGYD1FrCR/J4Vvj5+Bw9j0IcRSG2ypjPrj7JgBIpQVm9uJyUkl
kwonx9RJ9SfjRPoc2W7dt/E0b8jFxAQso4GQx4i2yOiJvFyJGW7Y9L2b2juT++6nBXym2ykSxNcD
O5dNS2f5hhiU81VaHpKeUKcvkYXgLZj7+sNLxuRbSWeg4mgISJCTBSmkqCQmZWaufI8E8ddeh1ke
jNJwNzR1v4vIgF/30kAtD7vEbx41agxGxGZZkI8S+ghDAHBx7njMcZIBf8KEIf+qddJfEGcS4RwH
8VtN3g9aOsNRwvUF1sgjSPhqGlf/yuy8r9aKGPDTbLe2DVKnlzt8i/nHgLF+75I3SfCqBsiGQT59
InGm+ejQ/u/kyOAEBLy95iz6mzskp0ccT0wKzIbBygT2xlO8KZKRgydT53XKPWLMnLwX3/BRi0N3
o9uuEFgWu6q57Zi7G28/QvR0agaS1U4cJyWt1e2orPokvrhz2v/GxTue6Dzjhwx+AWQ6NaOjyioU
0Y+WNTWQrCbJTLfvgrkAdTRaTzMbUtZHhuIAl4+tiToyFRCweXnLu4yBiTPlv+NmrKptj/5qI9KM
DC2fu5XDMLlkxMpBuRiHEg9RSBKxp5sp23i50xHQwDd4U1UWLpJawyVewjGedrKiyO1mrk9KieAc
0C+/OpPfkzeNfaGCluO2/AJkHRVZUjxCZb19iN4Crd/rStphWY3LUxHL4iYqA8xJ5AAG4oI8GUxk
Q4JELc8/RlKYVuXQli/YK2CN1jh/aKNoPI2CuudXMXHbpo4go3WBrM3GsTGgzRYhGKyiudWLgOSe
aQGgBcGvhAW/lA1pypomdDPEY5WvabuzL69AjgBGKJQfUHZImuEmraPVWPTxpSkmHrywmk5gumFX
LU72xJJh2dcqa7bpMhmSayfnQsgl/iCoGVuwUPbVax31Jkrf3YbsKTaFVZIBL1y+fmlMxDoRW2se
flRvlR89G50z0GIkQJslom0FWWcVFJ1zX3hlR1yuonUvOvSehAFw6A9dsGNQHm6btuLQAviMTzzH
1CIcsyl0NfFEZ6rYj7hl3a1O4rzcKPKRnxfdleT2Wv3Z6CwE9tHK08zcdz/4fsMpoj0Kr8Y5Ttom
hqYlm2SvrHJ+yZWuh3Uj3CAHgYpCYDWLG0sB1fZAUMNtjtsNlnwi75J2UGltbZg1J2LVmNY5W2FJ
KQH3N/wqRcSacRCy/JKTw3AYUFohNrrrrPk+WlhG4PsewX6QlnRjb8CXJBnL7q/uP1XzWIXpnU3U
1WvQCfAkJVMbsWkiCP1rKwqCqz0t0bk2dnyQlDx/x1k3T40TWE/l2EJztLXtfQwqcK8V+Jpn2Qbi
UwMzeZcmyDcydtRGLL51pJYJTn7dUDhVWdOsSshke6Dr+ZMVeOodiaraSZLjGHotdniXCKs6aH+w
n6NkCTdtLIpt5C/zc1cbj4a3bDfOYpa1diONVyogepKoSwIUNQVyrMvxqAs7ueHpzSaCubmVORAY
1k7lYcikOYHh12ByFYeBlfXW1qoj8zAZZ8bNV1hfRZL4b6IA8657EV0StfxRbOA8aEGOuqTSQnU6
dcNNzJIswW5WAY+Xk2KsX6T6rBfL/snV+Lz0Ynyqg57in6Ttat4geSZ2oc6YF4+BcfSpmBtxvSXL
jSgn/MVm/iWIq5htyo9lybx3xJH+txhJr6GjjYILFzHSFC/FIB9Sl5JyTgJ7nZOfInyG1it1o4oU
yOPejYrsvRP0E1Hj8WfZHCppN5t+VMDX0lltsiaf/JU7dAYfH//+3TwkwYs7FeapyPv5iWp0+ICm
3l+JL6P4slMaG3B0YgKWUUiH8XEv9mWSVteqTkDcdF37bUzc77rxBswmX3HHor0ld2OJN9Mgyh0J
PTSlk+lMQWc20hkwiDwVvm9dB57hmgXZ0u+ANLRvTYY6dyXnZlzzAAOq8zQhWkU8PBLp55xkROR9
XSWgBwQaVLK4/G8d3SitKr0NoPKM64N2uXZZQREuOmf9vJ+NnvcMuqsdwjVUH0akF6JSCLAKbocF
9CeavMALv6zZIiLIHuQn4MDpUTB+3EhFstwNCBEAyMvkT+cO0XsQRdlfSDAWCfWE5x0Czvq97KJy
T95tcOuZ5KEPp3wnbe2gbs4ttOAJBniDSIpTOW+fl1ijDLar/t2rF3ZLhbOsSun72/9YGgiVaiTp
NcKv8Qung/NAiUrNHCzORk++//9h7/ovaGL/G6ldbde7CST/c63r4UvNX/XX/+7u+vf/82+lawCm
lC+Dx8LS830p+Nf+7e2S/5K+6wsQuSFyg3/+5n8CTMW/4JQSbWIzjf7Hm/6/lK7Bv3wYNPwVvqN/
AKf/L9Yuso7/DwECciREoJEHy1T8Xxi9he1wEhBGss+E89pOTBbH4SBCPb40dKH7Mi7b/UjS3C/n
NlXPMYYv+IAqUXyTWDk+BCjxXKZ2sYdvQHevk3NecJP2Rekw/u5/DW1onX36qdDJ9XkuIMTEjb+t
IM9Fg72HvifXCuQTE6TkhYjVagulwV9nUaOv9jwOD/0tJbwp7uup9/ZK2fVmAuJUwkre+G0A83MA
pNLYY74LGS+uWcMFd1qAapjSho6h9OOVz7QTLMhUY2oNqu2IWZjXRjTx8NeKphsnpIY8NmgH862P
b9onMhX76bwrLOns6okhhfK9ZTO4fv8lgmHbyQb8TK+eBj2KY0sK69o0c7Z3aeNoqBBvWO67VhXB
u6a8joFdX2BNwDgv3YAgkGg6Mnp66wXZj0wDKvXat85LOVARhMyRid1IVx3DVJS4A+hY0qRq5V+x
tGddd2HRyIx0InDRZwzm9utBfxmVqFUP8Wod6OZYNOgVl44yviadg3/jR84xY+Gx33JakkCaAelr
gdJm0BXZed0KGH9jWdLdSGrDbjparrfshaH6HovtaKKPKJuOVHT4d/x6U5FvS9ZCQJcW1B+2E9/l
pYPp1NjcHRXrCr9DnNjSHccO73vx7idEG7p6hF4roTqP0gULRVQS/fvVw0JQdgEpX1i8Jiv7NZM1
Yt1GRG10sb02OUo1/I1zADz8bIiKNC75hMKit0dU/Yn1u7KcO+mV52kW8057etcVVGpJbL9k+ZUX
/q1c+71RRXmHq9ei6+UvA1zFIiJmjqgcoleiBEBnyyam3o8h0mt/ys4ASWHZ5dYjNjoyKQYgLsxW
/HCBdpatmS7Mp8DJLgmcYFQt4QupPZ++F+GATtUpk/mfPnYINxvUH/mj1H2d4mr3CoakVSC2DMVP
LWPtlasRt8ROcgtxHZDMRkc71Jc86L5MlkHGju7KJV+OA8bk2GY/vuRyjV6L3MaW+9sKWenxyY28
/bcYB1zeHsGcm96iRogL8Dkt2+sl6x4sF/Rh7w/7mbiV1LXmnRGSAm54hHzXrvRibaauTB+J5IXD
JH+PuoTdZaH+gGm2bUPnyBjfxl1FEGWs5U6R3bSJ2ZLiGKESW17HzLvayaLIWK8vIZOENVowiKc8
Tqb8hSixOCLaZjvDHAqKSn7NXR2i1PAfIyYXxgt/yji7R8bI2GnS25KzZNctNv0EKDaWIax5Olxf
tnZ5Ye2PHIf+VVYpuxtIS37IHMTKsyu9sNo3KWTQQiDtxcBH7oAO4l0wgGzK1fDiehaesEVG5BMZ
dz3b+PbgLOJOvw2wytfQFu39KKipzfDVDk1zjUfYqOBgj4xG1D2lxM4qUTfEpqTSm/1TWo838PKw
7zKaAz/xyv0wphHdevoq+dZfVTg89bGIz0oPBGvNDQlaBgyqBToZ5FZ+GprhgLvSHFDj9SejHLBT
Hg470DTdsSPUkVwA/YLxlbXf+BmXefzeFcnjbHfPRVW+V96ikUVZ82ZYhM+mQhxrQKPvrdF3caFw
Hka+uB+7hAW05/xNmqvhsdhlEuVP2AbQqXDKxenVcVqGpgBWeD5KsXVoyJjTTu3eeGQHxHYl9lBs
H0wVDOeKl3IOlxbAEgoqVCOKrVrIvHiC7rlzDeYBb0Cu7CXtcPSjmGe8CddTXZlTyCm2Ulx+l8kW
J6Xm56hMhlNfX5lcBCieVHoa1EhIkjchsHbY2FgpGdQTSXs2yq6U/d9+bK+Jd6PAjVSsSULJzsRn
pRLuD7axN1oVO14nLc0RPANVoN9S6XvfjixfsiH98GE17U2fBmuSVp67hwHvxboVVreqPPkxDsVT
nEh2Cj3JTFq6kIKiD53bv10RnVQ7kuKd4ilq/EFi1CX0lyJzJVJW1MhdvjV3ASMilqzLQjTK7QcP
WKOCHEtojBlvKjj/44cm6rL1aOLvIq/VGtmyj1At/Mn9X8wBiSoo62mFWm/XuBBBcF8wi1HgGWbR
brkKl5XBKOvQiu6H2eVwRK5nBSpZM8P4UfnwQ33IKPiubVIoA1n1CZ/0mbYBZyBKEfBIJeUpG716
Jm4OAhbq8o731/vx2PxvfJF8TLP9rDOt7tTkvSbs2fjb9pkbDxQaubXzg6uTT7BTjJZbf1e2Bsjk
Lfwo+qj926AxB4GAc3MdVDmTFiJ8ZPsViubds+yvtvW7m9oLQ+yCP/lM6tS1HpBSLWbfNBnf/3Fe
EBl0z719GtPqHJgPmcmHeK5WvSmdbdI5xTaoPY5oHfzIhMAsD/DXipDKx8RtgEMU7OfTenkqiTxb
WcQerDjBZl60+cVz3G0WixWfYJoE/YOh9jTqZc9CTuWGCUH4GzzYY+WBK128kugqUA29cvuVQTy8
Xli0wMogfBkOMtJ0J96UjnrX1s72Cbwfew0dVGWQf9iomNZcOvDjUG3IGSYZ94MTzdmFNh1nodVa
ke6+BxzH5C7ObpRlLddG0JJJ+CcbkSvcFnb1jVgyrOt4TarjCZ7dI20PoRrsMLOUyD3iRFgOHbOc
m18DCd4r2VyssSMdSqBZNoTzbNl7nSHVbrIQwB6rHbOln5zWmRue4sZ6gBLhblCukhMq+2ZjGOuv
AHQ/JMY6Fr6HUYVcJ23A0YwmwD86ZQfXTIA/2vQzjzSPNW1O3Htnki+JLTz6OinPmiAVWrDoUbbt
d5yzIyKOiGBiOPh1mD5CXIx3qBdpOoGCy8b6S7HYQHLCYLZM20rBh6RAO/V+7V7QQ17dvk13QQMP
ugH0kXp/ZZgXTN0xHBCwXu7qvH9RA0F5VNULtBrzQf2ZE6abwP4kXshGjor52e3vkTU8ah94iKks
+xA3rkdTdNcUJnhOp+cg0VCGwoU/jPUcRHj/rVL9saZ0ZuwUPvXhByhN6MIF0R9uEf/k0QIhp9l6
UfpXjcuyayvvLpHehWFa8BbkX9YwFdt0qtcz0PJ5COSWnMn5c2EzPKfB2Sdu5rkV+XSASACwDqRm
Tq/5iQT9MBW30ZvrTbj5kSpVCF3jkeLoVjVMsPLXrO1JOId6n6UK52O0watylAw6VyRjvKJYhGzW
ikPJR7WL0/Ipn/EhlI+C5K11ELMP+eePkuKaZT/pcnTC48gDS/xdhr5w3lj10pLU1u7cjzQrt6b8
m5Z8bZqwdVZ41fr7Lm63HfjadcMicDOZepfOw3zquxEpfdHeuXmSHWp/OcPrSTaSSd4GFy/CtEHu
CpW8USKndwmucL3sas9piBmYXwDvuWcv9X5EVM0sj7KHspjzQxPPziapkhtqaDgOrgTEVGA/7peS
CL8V3IbuPurPcTuFL+kM0mQm/DArULEJv/zMxlKdwoT7v0wtvWlzSaSxTwA76P/4qgnqo5Mv95Er
mVmhtzhg161OEgjzcSZx846xVrybyviY9k77mMlHof6o2GpOk1GEjd7+yOtdHNjsJbK0RECW2Ecy
AD4qN1Tb0QXsNNguWaESWm0T2p+Y77LPPhOPcYfMpV+AMAlkLXcIz0C6Ayx/DGhuVqmVLsBF43Ux
M5Tp7OLq1HQiTUk376LDJTNbZ6vCExDvOc7XrRtVh/QWSUR4EsihST+MwHhuLMd4NbBrYGPWCIrR
tDjHPnKOUofjzsjSfeo38p0N5QeKpPmlI1GOTN315GETNklrmK6Rs2kGJn12S39GfusDENJHNmv5
qascihtLfKOjHxF4IOITWlj3TRAIToTwAJYH1V7l3nammTotDvFn+Bimt2iaXlRaHyRbqRfBDBEu
OujxET5CGvYM+vAb7rhw0001RshzmDRtl5DQqia61l7sXL18WHbM1TijUyIdDBinBarBRtmesxM5
01Cr9v6UfgMx2uFsacb23oLrzRRL0RN6S4Lqrr+mod/tG6f1t2maBKi5SdiTY+j+Ygf25Fh3lJrF
ZcjJX7Rby9kOS9Ii1KNmgszTHkZUX3sp9dYNmmSnNSVpQSwzX7/20BTZciBDsnzZLi3z7rb3ut8M
//gvIvVGJ0LMBl+xuwHPy9MyOUSsu2S1eXJ8kZPt7JlOU9wIke+yqGYe7aXRnp09GUsAvFndhvdZ
BYk7qOf30ojowe6iAzQFbxeo/hHWyIV11q3HvLDVPpYtM9kI+f29s4BPJK8RFkbkPkW3PzJyHNys
+eO0HhJqhsYICpC4JuEt+9XjPShdfU7sU16SQm9ncP3jgrgpz+TVu/ESZGnRSRjPOUVogNcOJili
kHKKPnairDEAkwf94j8mCTM+eCelccJHeNhNbOYr1HG2KGwHgEMHM7UzyqzYTs5d1nxhMw/vEfje
a2HcZ40Jcc0c1N8zDSRgtLPdO1bYhHEV1jPHlPjSAcegS58UeG68XZzJnOAO5Aeoeb9UwQGH1RiJ
s2zMxVcLsl7mGEh+xGcXWB9Us8GfPkfgXkhOh3Ly9+3YOkCfuAzY5dmbLKKjbrtFbYckr9dtVTKk
j8Fal3JEhwC4+jRasBJM1jq/Ivq8dvKCb0wBtzYdQTlLtBtd2rIeG7LspZr22Mb8l8pfpqcufK3t
I1O76aEJ6/mhyVC2uRSoD+P4yBS/+pVbGXjSnojdzI7enXJ8TFLZ/gWMdYx4nz5SP9kilDprTvyR
ypICI2rqbBdlTXsP6jvYVRNJhk0yt/cgEqhvgDscuCfEQ0qd6bvdI2g6i+Ts4W2a+3AXySbguhAV
gsfE5gFSbyl7ts/E/S0qTxy5sv1N1TYaiFxSPTHZOdWiRzffMn63q4XorBG7xGgQqPNEpVe8Q2YP
PzXYC9bTG80p9BJIZNMSscFHfvOXAHD/7aTiMDel/UfltLCGhMHmtjtxI8dsLZ9I0dzO5rfE0nBr
XWkTjTvwy7iyPcT8StDHsrMWScDnDJI88YdNRsQAb1iMVJ8KgHlX4x7ctnofEgXhTMfJ00372UyP
3uKmP+4wbbq/qCLlh+zraRc2U8ndfIviKXR/Iehut4B/Pw/SJhq06u1LGy4E0DhJdwnKjoi6JS93
CPQ/nVvo9VLn+3iClizgsU0cY2dk390ap+PBqlTyOnQMreuwIEGoJnwQEvM+R3G/dh3WZabTzHcx
3FxYsEIIJEu1S/ZUfeMbwHVaYA/8/1xGh7n0su1YzMS2CgbrTtPyjiAILcZ1RdTu+aZTWDPPuFXm
z4wN0qflRl32WTMouyGdoLDcPYcwTl0Vc2iX2ZmImmKPNTPfqQ5MclKhzAzc/Eb4GH0wzq1cTY5s
N8PQIKWe6+muiZIHDatPU8mcS6cowdFwHoYTk4VQonWqJ2jvWVcc+sxKr25QndoqfcswX+0Dpzyw
j8kucdhRR4fBWTtSbcACVJu2K+2dj8sH+KMFm94ceL+8q0pVfhauf+1nq72OjNnYC0buYRgdBGRN
Vu0p37IV1hEXZG/9P9g7s964lfWK/iJecCoOrz2w527NkvVCyJZdZHEszuSvz2rfJLgJEAR5z4tg
wz7HUje76hv2Xru+jgAIuwKTdbDY4VY0fRwF86R2Oi6R7MyO8Yq85NWLwU1p0+m2tWhIRcjmbh8U
YbLvqOxXkiHmyVDOxBhgQ/q7Q86OVeHHzUIoIgXF4uxAC/TcXZ+7LQs5MhZHNPlXTGI2k5zOiVCr
CKY+Jo5/N2tOBprorUL/xgWj7vLJ4Aymhv2VyLnoc/Jm03QVM8dEgZ92r8iYDlpOH0scqzddop/r
il4cGrcN0WB70167xq5q1bINFCG3fetF6o49DO4SSVryqlkgNgm32lYkK9hE0WSOdZTJieYZPqHW
ABvvsvTFdK2nVv+o5higcOqV29p0jdPfL839V0slip0/Ds3O+WGNIrskTGwYqFYjtxAPAjuV5wRN
eS+Zm6DwvEBf8NErMlB05JxsggXDY13z3ZC/ba15LPCfOa0Z2aUOIS5Xhx59KuMTvFzwx2i1fa/b
N2y1iLDIjzOMfL7JAe+9Mr+N0CMBqTffi7Gf+cnSmtYyeM6H9Dgtk3XriUchG2BZB1g5CBvOqmIf
e92Dm3cj9ZuzXvjwHHTr/kL/MD8A/YT+HHL1zq1VRb3lV1fnvid+zlwfLwYAPngVCC278L23mnVV
23LXkHW1bszWOdc966ZZYJcwijtskTeQjY+zYbWmzu5MTrWMVNCZ3x1KasLmyZk0OZjUGmQWY2hE
RmiRiTX7GTNc2SAuQQaQO4fcHWxyPwb/hOedv0W5vp5mCXuraD8JZRkiP3M9wsLGn1giyh0Rs5tM
G9ZOzPM9OpKWazSD4ACWHT6+0uYbU7SaHJ1V5skkwp2yct0eVk+Jcw4HT/ce4rhclmSdtzreB+Xg
78o2CXBi6ggbBczQeqiwK83m1imYYSMB+LRk/XNRw2EJS+dJsPHYkiNAxe4fCfmaIp1zYlVtwzgq
7H4uLVkahlf253AGajOSj3QugmfgUpsYmKlnefGtGNrh6IY0Ygmo+ShzCQ3uhKY8QZx1HhJ65IaV
K/qtOTty7rc0tdbCyAS//cpc6UZ7dBnVA7rS4SkMSmbupPWMfj/cEp503jF7jeKfNtdPH1gpThvP
bhPCUXpx1mI/TkxtQdiPO2J8PgXDgcvMJvj5W8Y+iRVO4RzTZIoyU0Mh88olsmXs4TvchUv+B80j
9IfB6HdCTuXOCMX04qBxq6uxetbe+MI4r3yeq/DIEneK6tAYNlNIxVzY9bO/IDKEMUWloeSEkm1i
PIDI4ZMGYosw7tsuCAZihek/oqhxN8ikiCu6/3ZOqnDbWQFx7lOcRAgt9T6uk+VHt3yE0+hc5P1b
Lrwd7Ink9e8XG1K2fSIbZnmUKpNba6ydzTxSOMsmgL0gSVH0jL4713k/wpVDYDdJ+GyT5XdHb6j9
td3RjvOIbFkHjJsaiOe1iEH92BBDljy7OfdC+u+vOuJxsATJva+8a2Zm7cmbc1IGvMXfZUv/Roox
GcIsRJ69n3ApOppM2T9Qoq9zwduHdC14z2tJ3pdflRf24exxoK8zbXwPiQM6MydtdyRvviyGMR/R
0iHX1+Yt9qSOvDRSOABfi+VpZrNzxeRjkHWUtUy5oQzx06motKpkI7IlPuRB3K5VXzQRsNgWzc2G
mBBuPGs+dXFtUTRVt7msDI5f7+yDmGExT/JDbNr7CpfCkckQWhNkHnzCPhUgsEdU0D8tsKM3U1Wb
OB9P/gDDPOnr5toNDUJMzGp70FP1jgemRv/Ofl3FnFiz7a2lX5lrA2F6JLH5bN1pOUyZGlbGGIYf
S2l9dgiQwbmN56V3Yejq4n1Jy4RCxN+XxfKbHbV8dMcY0dddUDcO8lgUtfMRSsDnF/xC8Eec7Nlh
Rnj6+2VM8FuApbG2aR2csolaUCbZd1cA11qc8UZWk/GucNAiom7+qLQ+Jr3z3Jb+K/Ps4ZpUndgz
0J0PVhZg6dLLlrKUI8V11aE39GbQc3YLgeetXBZ8V8zJp9rV7l5MjAs7IwtoAz4CGaantIDGFtSl
PrkJ5RPtBUJ5XvTqbgtCVXwa3IbIOc1BYI7K2COjcRnoQJ1FCREJQtROCOH6LcORu5CA47qesHc1
eD75IPAE1Wn72M95fFt69WEJlZyFKlfkHHLJoX1aW/NM/gcl2zUuUdW5wG/JG/F7YMH2J+T7cedn
5kuczu5T7vEkwaf3zkaDAh/JCttJ02CMM01tfnA7jMST4P4ZmlPpSNRiXY6fEenpriSHAT6QuxqK
aX7yTBVHklUcYi3GTqIbAckZb4ZbGKSRuRl8Ti03uCFTqIZxf0gUCQVQqL/s+YzXl0uy1Oz/Hxfu
L3RJRKuOeXXzJuDhTta+FRZVgCtdQrFso92gfCkOYz9Qg4zWOeiNJ7MqvYOuLeOEfhxoIDtFj0Aw
504wNm2WByE5aJ4RZEfP7PsoHlqAhAGI0NTO5oiD+4rjw3lMkR77jQ1COJnkazVS+gWQGtMM1cVf
zm9j2Q842vJ93hM3jnM1PsSl3rITiDLEJjgyqs9kwVVZVYN1yEKmxLU5bvjdvCa0Zd4y70OhpZOS
uhupxJiUKLVwvNjdzEng4DeGKIG0TIm9Pwc3zOTG+zAHAxRG276ionQPBhcpgqc8j4Yu/A7RlGS5
fGmseuO4un5EdW4801pMa2bf7AI0KEee6QR5MEcF482q6a2NTSW5UUQdbpLOyaaVg2WG6VnBNute
qQQVzgRIesU+V/33WAsScc3hxYdWw3y1SLm6EYP4bdLtUzc8VaWQV6zC3MgApaLYGIaomvt7nvtY
n9ocnwQWe+ZFU8XJWix4edgM7bKkQ+qGi4FnNubSUeptjoMZQ5n49Vf48P9EtP8t7daz7+mw/7NG
5PTVlMQfZP9VJfLP/+rfVSLBP4Sw7xlLNoJAtBggV/5TJYLM4w518e9f/pLS/l0lYgX/cAVlMrph
vgEwTvxH/0EAtv4hfJtIEP7E5RfA9f8vMpE7heK/UCqAcACpQK1CmHbg/PeYEY+pT+1T5mxFK3DI
zDcvzv4wXOLDwcAU93Y79xvHe3aW/EO7XbP6l1fr4Z//0L9mK9iIW/77d+AFCF4EfZAHlsT+++f/
QgGRiXAWD/PhtqsqrjsY3UJP3iV2WQ1nCXjXqQs4v7P+c6ZJPQTBaO0a3zuZd1FKPTA6M1RLlrES
X6oQiKNhtG/iNr9MiWtfaoEMxdcZoOxKil3SMXEXjgT00jAz9f3wd+UzxSjqfIy0/ZqS+vgjVN27
Up7/eP9F0Ddk3acmRifTvyUidkhkmyPZ5PYHNzK+tWe3vgMoiumIKLY/phzxBZ4ErNXpt2cNH7Nr
udeqQFMo0gpIvk6OFagTVzTikAr9ZDtE5UgP5goZrRfPqdeLU1qYXob89PeL1VEyo5Hex9r647RD
NLT2d5XvGzyvk/Ozzfdp7gZbkXwRGy43tVd5mz5Iu23Tq6deEPBqccA2M+uokqvOyvCjYmp482xy
qzCLofEJRUbjPyDKHOKoqe9dHYsl9Jv1mlztM+Y55qCWv3AoZmvYQRVB5SzzYGXChzHydgOiaW+1
1pHonthCOTTmqC7o9MCtAv7opLnNfJJ9pI808a4yLTDPFCPZYD7UHrriRazT3N6TeB+E2d3Eo9wN
PM8OuQGAaprL9LbQl3FPnrEwk9BX+dQJsOhzkd+179bDwF0Vps2bDGDDUltvUI2U16SediqfxMln
7Q5LhJEPM941cmmWnFfTI6Ax7OYnwmwha5To1ROf0Ji6KL/GMQBkSpmBpOMBeEgDvTbJmbxJ8gUH
/hJqEXqtprs0qfPIkmpGwjtCAZVQV52R1xidDW35YJzdlGabuelJWlV+ZBvzZau0WSnX6TG9zGiS
iLRce967lem3pA/2nZ2/1U4QZe2wo4i952TsAjpGSKzBH0KWadqUhgMdi3UtMuvgN3mNqZBxMSa/
q5eEF4XNjh2/u4sr+2uY55PhmV94GnTVI6CyD524v0qGpB4qYLKkM1EDAy+2zD0kNZsELT8NCqEI
vZE+5Ka7MqdmD8tiDFuTDgCqSZ6L08RtF1l17KzN4hZYBSZcO9/Zc/9ZlCizXbbddI45niJrA3Vo
FwzEyhVMEVlc+r/mNAOFOqs3ZnrdqlK7kBHEqs4s5A5zvQaH8S1dI2otmASYILlQ8WRbyk42o8IT
6wfNBhWTw3eL9DYqgvincNAAFaWzxWkKnCJ9t7SozmJVhSoD7x2+6I6BFTEpDlD+1Nb5xubnYcG0
Kqgj1w0TP6Cnmvph4w3ud9eWp5gO7RDDM1tJ9nsEbRK5IANj7+QBq/82ABwips2U+d9TOr7aiaXg
wKKwDwyiRLRkJWJhmOMRpBHgi7bp0PwmKpqlP6LC9dck+jLAderrIFiuxQfCZliF++RUgJYBWje1
+/BdeSHKpNQ9BmZ6rqu2fbRtpyUqFWGsjWsIjhwxVk5Q6X2fL/f8LogWWdE91friNGlwxSGDfzJn
YOwnaKz6Cbit42UTyebTWzxawzER+a++oAhDiUcWBCUQaXnmgPMsb9ZZNvzOfJLHwvsMpcNZwy59
ZYNhlWJ+yn3rl8clhlimqs53ETCSQ+caI3Iyi+EyM+p4aJrp9ziGkFxVWrEm0GIj+J0bOuriKXJe
BsCEDhDCFw+xCWO4eGUurXsstHj26o6oVk7uAC7KZdLXpjHCpzTe1VBhdjGxCXxIx2yXsLpblaDo
IivFchBKa6/SDnvjXLjrzP9ME1Zn6IqqW+/hvvANUjIKV9Sb1JTbxu3yx6Xy6c/qBXfLpHnzmZT4
fZOdjMlDgjQEkSiMRx0u3h5pAUOgjBDzxp4QWnz1na723qCbi8q9kIGXIS9GFrYnezSONYdnlPBR
24RoHMugVI/gH/I9bo/6wJLhOWx76zIZOD7Z/l1xgXgAIJySjy0qoVpI9NJMxM++buuzuH9RnPhF
kchHu4nGNi6uDB/SNSHPNkodBC4IzisBZJk52LSx/P4Nn9S4Hk1bHxnh8ycrWtb0PPhx/GrzqCC7
i0muNLrnsR6MJ8iMx8DPCIbRLSMcbEVEBI7+Os5DkI7MS482/O33FFXWwOYwFNUPgdICA1KYbm2D
ljkTbvOCVIi1HWkgY4sqYbHZQQfL1hAHpMvZdS7yAlpVTd6kZXSX0NxCXo9ppiqf4M62Sk9N6Z0K
+PpoY4ZfJXMfQw5PjVlY78Gon5HKIUlRy8HEjfBIgPBqmRz7BhczqqZ5JOFZ4Y98ARaBXgk7dwRL
wj8XBZxzmTGLq1DZk0NjYhD2FUDmrsiYBdflqcryVxDZ8wqWvFj1rdtFKPKH098vcf5jxpS2CfAf
R3HfQ6Y3NInik/cug9J7qdkbVsp95byxXhKCjKpTDTn8h++SkCfUTFkvs5dZNRdT+T8SNno/8Brg
G8QyUVgWQXup3Vxc4zeuKRSpaXUNJgHJ3i4PRrd8WwqJwVQKb69U+ig9klgtWWzd0UXB62Hypatk
j0zH5QafQ45bv6kT1ArOs4Ps/kFgdkfDn1O55Om7z7Q+uEfKFfP4lHAdW4G9nPp5eiJhR52mVLBs
aQFaCH+2TsPgzHRCrr0twHldQEix9DH7HTkFOjK7Jdg6fcyFovJz1V+YUdKIltp7m0JDr1FFAOpo
K9xKuk8PrlN9ZWF/sty6fwn9jqwES6HHGTTJ0fcvs2OvQ7q5k+iT8lJag7Ohlx4JFTjC73uMmyb+
kPcPky7kCWPmdzDN+oTfDlFfGO+dpRaH0jX1JcPueWmLLxzw85bGzo4w8e3wbYmbbjnOW08Vpwnw
3xr+Y31ZqvlXiXl02wT8/SKQKYQ0N+XHQVUwClabviepAyCi3Ar5swaIZjsExocxtI0MPVjpuhsT
ezCLBwcAU54GB5chwZ5trrtNGkRLQ9D7KwbS+THkHWOtmfS7PhXIBuwm3SYubbTRpIAkjICS2HKX
dRHUwQ3vAG7Vsv4NYT97tHkE8OyThZlPqbUb2WauTcOZDraSy8quq0cbYPYJDQ75CcuM69sMjzn3
zqoxRm9Th9nvnh3MLjDfVNYXr8alYbr0ogzGwH0wMzwJY47ODEXU5IvnOVmGc+UuNTVrGaz7pYJ9
ZJnDfkrq66QS8dKbS77W8EJegWe9l0iMIgVSltydZjpWGUv2QiabftB6t4hB8m0TW+V6/tkMklcA
W90pzRqWDKGD8BSTPN5AeCydyw/nIY1EX5NS9bfZGi0E80bL+x7F19zkGnRJe7ASffZ8NzlTFaMB
K8m0MrhzNmVA7esEg72+Z25TpuYfMCCbg+PE/RaqB1poubayDNnmcs8oNkZM9VIwqQzs62h+YOId
nwk1NxCCyxtzRnvXOX74phYWhWODyqwU40/Bw702TNv+yYdvk6QeuSDjeCjlPyPH510zW/dZzzA8
tem0KZBhstOry8g3W5AJPfr2sM7cTZUVcAC1Ez8GBrsqVmpowWJriJJFPRgSmJ2pBtYNUF3QcutD
XWeHKjdehi4w9xOGhB12HVLhASzAL26fzbzpH2q3WecwMbfpVMpT46irY3NN9IPXPrHT25EnotYm
nt9N5rBMFsMdL8SyaW05i/m6H7+VplATfladCNpss9I8usvvDJcc5s/lORzi11FTuWS5QBMmCO1F
Lm1c06Vj4wt15DTaLdwEAMmnrAq2fjguREhNBH82JEi7LP95xWR26TLz5FZud0g1bETZ8W7z9G4L
/JOkULFBi01fn1Qixbbt8N0iXBXb3uM5s5KZaXA2fvnoiE+pYq1U+eGJLXZ89WwzvqqCcyT275Fi
tn+QnH1kt7l0bQCnSd+t1NEY5jMxp83bHdHrVd2x0dZwAEV9qcD1Eb0urdcloFUcx8SkxMUbeQey
YSA7FbmfkVhOOzCImDoxiS1QFQMK6ybxod5Y4zZARqRFv4VDqcgy+xW7XvMMfZs2sHbZQhaqjoZk
MZgzopK3Ry/ZJq14qRt8ruw8iI6b+kPch78cVHAj347B40CE1n5JIAz5zFRvk32q9QvGTmMbmnWz
DxfG+Wj45UPhy3E7+eyu/QGpvp8m0Bb6xEeEw5UvhShJvkjSRyJlItdWX17f9BGJ8tYu7HOEmLlr
Pvq198CU17nNHSbQOKFgL2SfnlsZmJsC6uh2UEZ/a00nIa0FG2WqHWsNMFjuKMPGZ5Sj8MCWaTzi
zUTiWo35bgDqALQy6qssPmOc8i/OUrLQKVj8zMKyrtzHiC9i88F3O+fY1WhEc0M3W/hn48H3r3GP
xpqP37YEZ4OKG70LH+fj4CqE0nX6UaTePtU1OcyilwczY3AWM6YBw+zLPWlNR734FSP0hg4yN5do
DjoMBf1yaBY2mKw6ix3IkXyX+XlFpnXSPE7pe+0F7qXlMZtkZ7+NjMLnwtffWvjPjlTbplzay7DY
zRk5K/NllEXINd9mI2sOrUwzZKF9cGSU2q6pj29sv5AzUttBnfF+h0Vh/zb0yzw7Z2kb/i3mkXt2
1PKZzGHGqi398VeMAsDs08DoebSswbp3sKSf5plxsDv3N8OBzyGRlN54qFeWDNQ1yTOSWkb/kW/u
LoUcqZzGJ5etz5NPF+Ln7hNd5srufG+9DI3YYShSTxg5ZbQIZ6Y6wEw9WPrg9nemeVdd4kSTktTa
SAUXJfd16rA68idv5TqSagIBz85GY8ISb0q3ho0afAGJmUIg2mZpgSsWqMz9pP6a2sncc0OfQ1/m
J3MU6jJ0+jde8/dBG+KxdxbxqO+KOVCA21R3454UV4wpHCQqqepzbSQvNm3iJc1nmzeVE6i0pleP
PV7l+t1u8NN+Z7Bf3Ixxn54K/jfRuNTfpYUufb7rVXGRsCcenB08kva18ScomtMuo8TblX1mvRHm
lK2dyuhArgAtb7Us3goEPpmNP9Mx6IM4mIO9PdAsDKUsMbZzyRST/9LhwTlajXvLR/zwHcD/CoHe
CfzyQ4rf4ejZRPHYAwlGvfaxtvP5Q3hVnFKwCj77olV9H/EoPPHHxKpbPAVdRyNu1ftMLhsnKb67
zq6/+NdXChXIrxYgAno4efXynE83hdGOFG1ibgOx1uMiLl5rvyxy6h9F6X9MVgYSlvxuIIXJskut
ABwRbgEmgOVP0KJr7iYcsii4o7+qHrAxdzGTc8yT6Zjb4ylWFM1dOOIZKVFoqQSNzXxfy2gXFE6n
Vwjd3zPwnHe//rLpZj7vaYjrOu2+W8f0ohQttAzobA3eSGmSluLJKLfr8mUgbYzg52VTJPqTsBBv
Dbg4XbOEBDjaDw8iTK+WVzEWS/V77vMbIb8mC+NknsMMbFN0OiKPL3I7cpBKhd4GZEvKym5g+3ea
gbgxZVvI3RsFEnc9vAaGS7lKipuzCcYO0b/XGFAlJRSuVv+pmqTdJZVxswzPvXFh8lM49Mppchch
+flXD6Xo3Ax2fXWZDbC/2o2OqyJnKnN0267YKv7X28ag7qn9WZ110j57OF4P7IPjK9DzyCnsXd7W
z6SMGpd6HH+ROJS/SgvjCWJHb1TTrTKaQzooaBsN6CYxGD5tqry6bv1Wxg6JLSOtUlGPVw8/wMFq
FbkwKGfd5OqW8fc4wSXSiTwtvKC7zmvVtjV9zAxkBW1j8DWkW7ZcjkGSkAg5/WLVVd5098CpW3Or
HLo2Pwuf5YxhYuIiawLZigNrcMjmLwg3qD3wzfmW/u603/EuVekKEPY1ScvgLCfrtxzv9h/Leuny
POQ6pJCuuUZYnwfRZLU9AVsN6rokzB6KFkRtBQR5PWqMM0RnrKGrM6CuwP7XJLPSSwfxfZKpPhxP
ng2Nj6XigWYtxG51aqbww4CXtdGmMo6BwGrSQk855p0s4NqF6c7kytxUxhRv3Dt1BmrP3XttuDvG
I9xl6Xy1ICXeTCIU1tSiAZlHyPpZLIOeZE3IYlV9B3ghV26fPXh8mn9qHinZgWhiFbDqGkcyQ8mO
Ou7tl2GZD6Iz6nVRCuNiIlxx3HZaVx5im1K3dNzufISctk6DbAGI5g1Q/7jC+/plRH22NhsMQqSq
Ihh+dc2hfB7Q+WTAyta6p0ipqL73NmEZBJ5Oje3tZh/BtgoScRliB9jnkjFAf07ZIW6LlORJQTaw
GP+0AVIVOYbfQZ3uoeeR3ooKm5Wdxpytf8tETuei7aPAjH/maY+uqxs+mOtCTx7JCGrnGW5cCVSO
tJF5rVJWV60eWA8GFadjIDgc6BovSCYdxWRV+qp5IIsBpsFIu5TOPj9T3/GdsDZzITIytRrgk6J3
25gAQ6Ims0jtbJsHjO7seMVARG1WF8TgogX2RsQH2QxIBd9kz7baOFo2qu67jGhfqOW5sERy4kWT
u7x0+H8Lrzj//aISTuxm0ofOaqyDHVbTNoXaxyf/Ezus83BXA1WaXWhajsdkyU6BxawusUManrEa
yEaF+IqBIOvLYmexlwZpPBsPrR1+eCUTDn+xunNCDx2BjEHoYwTJNZlrkxegf1d986Lm5Ql98rLT
A8sVdwjDyJ+6jdsa9pVK2b6GoZ/uytgnffH+W/ym6KmMnquPhCpUbOa27Zf8ZjbzO3uRml1+e3ei
AA4Q5kHox2byHHJIBnJfTe9Xx/sdNe6gD8lcHUMBnmux7eJKVoFJv+yc1QLbIKit5Kj9sTyRUDfu
oZ/KyzL1zGwJJbwOnetvJafKY6lJ79KdVRzQvH6AUBlv1ezoYyXLZ1sPnJJWTDx2JcdnhuTz1pMX
t7cECsW2utVEsTNFNK9j0n+FSycijGFTZLpD5ABF5T3w8lub91iBJ5jPre8i5+HUMpoyvMq4KfmU
1J9J3IQP9pzmgASqZpfZM+5PE7DqxumIyGuWs4IISXOHGL2bDU4XSI6InPPllpFuH7EIQTl5zMlF
+9Wg2EYMIi9m2VrPHgrqTVMF6aHOlgmRfgEcqB+qiDlCfwpNWRHsxqsqZPwbYdGXa0hmvj3KErO3
jAhVK2W8gw+m9lwfKQPpXHAtiocptn6pqZ0fUBU2TG2zDzQYxWGw5mCd6UA8ZnxqyaULNli+bjBy
voqgvIalvdMTsidnTF/RXtGyVfRnBM2uAK+svKK9QshlYDujO0k0XE7epMaCMLR4/ioRi4aG7gNx
jNtlPeIai/SAbh/ns2OXn7lhO5GnnGYtQj6qaVPnW0OK1dIXCr1t/lUPAOaDoNzhwgNFMPcMmhLi
xoYyOLWSo7poQg+s8eAS7eJ+5DrxL4x+8DhZDkJ/sUVajf+nxCwNG1od095M6YhrPEpLQfJJL6dr
nYHcVF2rj2R/2iuTE2VQY76XLQ+/XNgUFWYBFClJKsxAIV6yIa+h8EzvmInoQ0I41abEQzlYHqpb
KKQbDG0PcTD2JFPa3bGwg18gkJwTY0z8y0N9dCQAaOAl5cxsN/dPri9aBCnl9DKnx5bsmd3CP8ly
TT8FgSQBurEMpghsmxSWzoNKCp7okrkRuMkGCYjrEm2+II/3ypeijE9O7O2Luuij0HN1hEycGV7c
m5hv2eM42G/wHKrmaIZmc1QGih/FvHhjtHfCpg96beRqY8NiHMZMVVHldcZJ2niBChYUdpCZb6FG
TsEDeW3HIDzXWh1A1i+vaRqvQb+wCYWeToPqji8B1Fbcf2u8yMAkLMdYq7AKoqSpKVL9ZRd7egPI
ddjWRt8/Ta67T62mudlFjmtQYA0pcqwLrZkdctN+mTNgGYFb7bMx49LJbftMhWmduvYbHZ+5a62H
WrO07XNLvIfc9qsWyyfjn7v2bqIgBYBNjEsCqzCU9UNIHaM6a3xITYIKFBFQzF+RDLpoYnvWk1iH
Yd6wS8lhuRr+MXFxvDMEICksPZmUcxw2zS0F3eIpe7pOPOPOWCsOOAjyuehYGIbtFeRYgF5a4XCr
0gvJW9g8Y0bneMxJ1IEodRSm/pQMdHdtPGYbC2XL5LDWqUGDMzcfr52ZPkk9GB8EUm+LI9onuuHE
6x5RsAQdRta4CrqjW1j+hjnoVeuWgGxF0AEsabGTDaj0NnHSNbQrUlYF2NB0rDsky8AVdduVp9y8
gxA6bEVGFex4oj9aH6kp05zxIbF5vGrf2ZmcEpcyY8edFePR8YqJUqquvrzmIIexAORQLBum9KDV
TGO8MjmcQS1+9IBYXqiGB0QlgsV29jNfCvccsOWEXB6Y66zUw26cqVc78ZD3Vv22TMcB+Xckq6W7
3ke4KsOvyuVORPaAE8cP4nzFfDOqY9++xwVUGBoJfqwxuzwBwPtVYCcvGqd7ciYHow+w2F0YjK9t
UvZXYEHEQyp7R5CpvclD6FcBIlOGCaaJdlT3n7ao4xMHL9VZkKU7e+QRFXZ4HJEv7Sur7JHJOtt8
mKaHwqn0rSC2FmVinzj3mKbCOuNqGGmGL1TmrH+5bXawb4wIKwlzgjYhL9Jyo5ixeUr9A4VNEgpC
o1wrb3grZgdgjue8OaY6jilJRQy2IC7evTNNI7zNrPqULPKQKAI9G5FXmgrFE7tsaFf5cenZoBe2
OA1+cchzb510sHrYNYQbs5M737AeVSC/wtk+LFmHvyEtEEFbMHKcF5CrLV0mZPXc9B6ZEzGya+ij
7jVd3NTPBid/MbNrGa2at+5sScU6ZwiOuRE8se5+KZSJQP6oC9wKjaxnGgrWfiyZ6JzxOmuWIime
ypXro5Owm63vIgbsmvEPMyGMzmYzrusUFaDfySNTTnfThviasWR9JDWIUFI2fF4I9gqSwHSVkWgW
wytcj9P6ZbFpvOxM1keZen8EAtZV4OpdEWQXTYrzUQI908sRSRu6x5igTSp1MjDZISZKne2qPfce
Fq+Y/aIekNB1+Tf6f3bPPphWLIw13FoGzXX62fLm06wjlTVz8B528r54vN944wjNGPfToiz2pLfa
SX+1jnObnMmF5a2IADUYcZY1DVPCcZ5yqS7W+KcoF4F2q4MCKn/bqCtJAyt/uub4Y3GYZWqP4ssD
RMiz5To0u1OKmqBOX+Zh3DgTs20npZcYlunTbcXFzmKobZndMt/dT0SdbnQOwU6J+bWXHS9vd5/P
IQyzpvGUscsIiFDBwzOuWwKN1258yV0Yv2GBrmRMac+sWnPE5gdCPTTkN+XQIBgkIQxnX2SP5tiX
u4RbCq7bOuh6SkY2WajbHjT01GIxxal2fEoxAjP5gB5Lp8fexJw0Nr/NVNrrbEKPWVdwj+oBmpPg
vGaMkwBEXgeei3co/vZN+BTShf3hhS0Gfce54FGph4aCESQIXaBkiF/4YOC6f2PvTJbsRtLs/Coy
7VEGx+gwU2txcXHnIeYIxgZGJoOYZ8f49PrAqq7Oqpap1ButtKFlMpOM4CXgw/nP+c4w+CIPgDHh
1MD0kDN+9u0hifdDSbNGl2rbWI+yvZ6RLcXcrXYz54BNyCkbUBPn/41NFh5wbjjtvabixpwt0QnX
N4sJwl1ve4IZZdtzuGu2nrVm06w5f6TcpuFaMCa+7o00vOj63YnT/lrYjqAVdyi3HFCy3cAF/VwP
Dq67sRffiuWG0fVq144L7eYXV+Vhw9htuKmleMEBIj7y1QyQ1hCFCVftUuBN8E7NAUWvPBAxPA5F
6UI3zfTNoLdmMEK7RpZX/Vn9kDBSdxo88mCgHw743a8iytW3BerZhiASLIDwMksasS3yhdsuQ5Mz
1/B9nKR3imaGXWPqGQlrUB+9CX0KcfbOaSX7LAWqYQLfbKS05c3tigeVz3AXK+u4JvD2JFQ8Kgkr
rJWw7Hmpij9yMig3FPSDS8vtmo00d8QimdN43uOyHkHMmLslQG3kPGsigeUS2BikA9washaTP/fc
rD9M+PBJ5hy1gbq+rgFQPYXutKnnvLkMVqxh+ex4wrBltAxE5QiHS2TCuowzS44HsmOX1Z66Quy7
xdhz99JomiBv5/SczA107pRHjLmK+oqyi0s7108rFry6yTQ+9WU5ESuQ5tFsOxZ8/DfYZ97haRVn
XV+KsyL2fewy86GBgnYew+GbrmR1kRotCzcQ6+4hR0y7TvlSBeWVVp/omJYzPBzLvcLmXnbVuPKy
5z3tpBsSENMW8ae6RjQzE5+B11/NX5xAIfNPLVbuisQNyktGFnDLmjR/1tZ3Q1dfWjnnbJ1jBbBs
Rl/WxZtn57AxKM09N4ZoN+UKX5+MWu7ylgPTYkULftUl8VGl97VhFx9F3D2BTvwGPk02Gza2O37c
5Dl0ii2Jjq9pTPP3VNBakDj1Z2W4GfWKRnQ1yTX4i9Z3p8Jb7SZx+lpmXnrJ5iK7cLB/NcLR9KOV
cklRzuDXjCIviVYCZ5pTKh2yFf6CbXRvJ/LsxmCeDM307QSONOY7+m7ShP0YmMcFKxU9CHb+xZHJ
2IUJ6qfNI+srQrBBWdTe9fcPgNW9q2bavIfNFi9RvSZkphND143Sfg602z8hbTvPtevU/hj6jEzy
g6Ys/ckhq9OYPMu62x0y78XsmMJCJi9IOeccoqwe4aHRzsBZ7x3q8NE0+vSQanqyA8GMuDPQ60RU
lpsfc/KybeRutCyX3yrm1LdO62erbY/MfN+ZR1aHiDj2lkEUDpJmfrCNRh5dgv1aVI2XnqKt0xgC
2SkwtCtCgVE7vElcXkEHw2Sju+AjBxpgmOANBRP6jeqZoeekDDAXTD9qkDn4ktaijrph9YFan62j
bTg4j3Xb5p+5S+WTO0dBg7V3p9XZfC3T7Oek5iPkViuA8aHf9IpqKjiT2baY4ToRCBV+1pX9Q+UK
0hOluW3ilGz5nEuikGUAaVNcO6rknXayGB9joexQyFFvqnCrAc87egaBoqFkdqlPrnlw+lo7ALO7
FrUWnb2yis9xB1vfEzzhPfQmOcNuSOLXJnV+YsohpAChJK3sPEDOFjgr4+ERL/ljpqUDrNVNZsby
IaX+6XEY6d104S0wHEyrR21JZiTXztlO0ZEpqXor5BI/CKXe8YJxtLNAW09gwjfD3H4ye4dHFnG7
nuasDkr4l7esLJ77KURuN8P0SNEv1gamoVSNjZu5Hr/mRDU/XKs/p+lsHa1hVPvZq28eU0s2lLY/
CAtNoh3tGxDd6ygdqg4Hkk4YuN0AtHDjz0jbx9oYiT4L5xyFUhzYbQ4O44XT7x/KBTMYYxjyzbnL
VN8t9ynTKrgjK7QXh8lhBtE3diSCcKNIXzgfJA3jWy/NLwjS7Ide/p6H0XAlOXgyrN7E86WfOoWJ
rV1t7bVRtcxGJ3ev1QDUC1g123hIaqba7jejMTxeRU6abo0vUreWF6ejzGII1ZeDu3VTVFFBMG/R
OdIS/2oBFvghVZV+oZYHx5zbDX1jeEyVVvrasSCGI0NQJF6sY3WMhb4ZLc6Lo3I+5plEzxCpYDa7
zyZSyDr40Skd9344JJU3FvSCGfvdOD6lic4uzOuwNWcGx5h0d6uE5G2bSZF4qIE2lonNN6mB7wSW
ggN3E+fNrUyN1NcKRt2jtH/oaJbbolJvoaE/2GSMeCk9f7KaN0dTD5qEE6S58DOMVJxBNlyStnmN
Z/3Baxs+jqXnj7bq/LO+BEtMYayXpU827jVhqBcNXZAk/ATQEn8xRoDZ3qsmG3yshrtwbt+wrgm/
rzwMqC0CR5zdoYBFtJ1nGCu3tqHCZ4Q7dc9t90QJ009Kl97JOVBfNR+myvqObvE8t7zFvKImXuBc
3xo0B/mlzWevJuPh9zdoeXy4laTWobYeOAn8IOr7ZkbRxeimWzhM20h434aYhZPSiuW5ycP3wsJS
wKiW+VO4HwzGKevfpFcyasHZ1G7csj7RsFjetfyhZteYpctGW9ewj7ng7vK6c69dvSClUg29c0xF
nW+fPacOT5Quue7qjfeIynda3N7BXAZASFuafZON7F0zUOnff5GVWr9UBu2mWTaz19o3sfpM4CMl
e2uo8hvqyNZ1LRvNFTjOaOMV9zQ8chHR467vdjLpBBrAZ2sl7gF7H7EQ6i2TZvhjFoDbmuKVV+pU
JsmOGyGHPghFJ3g11RbUULYJi2m9X3GyifkAssL7AduoxhYwoR0zk9nW7eS3FpBPWMnCZ3TbBh73
UhxViQyaNrtMoiGAN46HYckO6eQtj9Ns/gi7tjq2rX7EXApcVSeEhkQ90X4bqhtSuM281pu2OJU1
kjKtRSifSYfbj72f9zHwO6vfyrIlfsWZUET2Pa3nPf6kJy3lJNXn87LJQnfmnDHNVzpyp0BPU3tD
b2FxMeauuJRsuQRxXTzows6p0HKJnDZ8Mm3Kk1KPDh6RsGrOUYVFx2Boxn6zbDUeGXB7ucehiTe9
z1kUXFZe2xw41zjuwbTIKxarDS8pGJmwWJVNLDapzOgJGDK0kiJTfqL6R6dIvH23hh+xWDWIzXF8
tCry9T02wrJCbM4jjMEN2fz77x8mSQpF9dM3WvDCrW4PP/u6xu08FvGuylVzGxj4n6zMxC3SSFRM
yQApbOVeiqcy97ILUB/IkUP74hm2PFbCGU4dD2Sup2+V6vAGNo6GQ4/PYGKuWKZD+mjpf8S66vY1
fa3b3mCazWT5EWH+jfKF/hoRowPcsNyLeJkwC+/0x3hBRS68Pgr0JQS0DB0eTHbhbiHt8WoYdGb6
MU1WO/O3z5OuYaCWb249EHoMuer2ccP0rXAfQs+093w3C5cuGBQyt8czpqLEn2P4jbbmTFeOIVji
9JaIayFe1eBGd/zXHWY2RCaz9B7iMVzoRKPgEVoa8QDgJK6punPoNrwKUXMzw4XqzwEZhU5O0DtZ
DRct19TB7CGLc8iXQ3RQYxv9NEauXVIlGJ/zRNsRBhy51zu/yhB3cOo2rz239cvSOklQU3B7xoFF
X5NTqgMaVn1kgIaTSfHhZYIIUyglk1JSkwiV0BbZTU4OmqRPtGhn2Br3Ctd7ZM2dz8kChGvQivlA
IdtW0JKCLyW+5ZXFnhpJl00VBDZ4+x1GSYWdbWlvQ1jWWFWIbA3u8hhm0nyMki46jyqDsDS1eqBN
kXfwMHGB3prym+0tR8UM3TfTjEIpwvL9hRfxYg0mhTBL2lKbFzLQaREepJP0Wxcf/R4FvdulMZZ8
sVRjABCgOoQcwaHroXYWrVKnQWTqNEWYfQTFcgHb47QDZiSDFkWloGRop0/jdEDMxaRRp/cptoE6
NthMSgNXG45rehpkku9Xo7wBX8jvBqwQVJtUp9//JDvpgWTbIWZ02J+53fFD6R4MPK+YVosv7s7Q
8RJzPvWu3t6YGJJssfRD5RaAGRPHAYjnVScT/APf4wEmnnOCMOxSpZY5lKMUJIB7/S3DvwAXo4gC
s5nrYFnL3kRWyIvpvhUqp6Aqm7WA6G5xtLoxDxgsYWqLUvNB8OnP+qRdiJpA8phoTHDDP+wUE2uV
1gO62bylmRBvCAo0XTBKHQGhfe+5T7SFk12oZyl8pSgRiHV33BaF+EGU/pPmO/0qsVm6+RKUwkrv
3tg7xFjNKIjHuLumwNU4plWHiuQ/g3RBiASWyhVQBE3xDyNYuheRYuSfEnKw06g/pJnHuSghduRJ
/tLgZ6tsuEqnpEqnreuDLRFqEiTWc9cnH7z6A8GZs1p/qDpTO/3+V1ImV8450cke8GSGDV7zLKXw
LA6HxO9WZ6BUadWh4rvG6Xeo6f+n5f5lWk6QV8Mb9KcM2JZ03H/7Ktms59v34uvf/vurUt/b71n8
vfz5D2Rl5++/9q+5OSn+olvMyoVgU9Nty/H+nptzScCZ/LQQ3PFdqpz/na0swC67uGekZQqT8Qrf
yN9Sc4b8C/8BGLN0Td1y1l/1X0jNMST7h9AaaT7hCL4t1wFl4Tq2yzf35+rqeWkc056T+FB1al9k
hHO9zsvvptlUe/rdKBbtySZ1iubNyMZ+PBmJ+lq6enp0wqIDJWw5nIBd6uFI6ZQTh1acAQz6K0RG
qcpwGzIFe7U0DcC36LMTLESbJdP19D+cZAZ9khq4K6gF8S2o7OS7JFYYe3Ag1qQ6TJEp8zZJXg4o
C6rc5zgN6JeQ37SSAIhMnTcwFGxs0IDqbuVj2h4532XpbjhMxidQKbofNln9slQhERRZyXHbOGuK
NuTSwHUOglzDlBcXF45BzGXAe2t7pEIU7IXZUSKk99EzRLjsSKcwGP1B8Pu7znPVNs9Uir5NqbxZ
lQOsOC8ADZL45dgqpPVIy+svm9pGvjHKmQ8Y77LTsqwq3BDHGHUmvAyAaFv7p6GalYtjcbz04YTI
OMB/Vb0vDK8MbmEyg0oVO8OFUd98pG3aecFrgIklMpxH2lXRn1v4Mhwf706Xc+GdKEmoe4gdM1Pp
AQGJuYe5OlhKG7yTZXGNDJ0AZ4996cp0vNTAX9nNFet2O3Ilqb4x+2TeLPgZLVmw5aJV+HqmOQiQ
+lfHlXlbG9bzmOUnLW42XdVeOTv/yLSFoOVEmw7xympTUlO+bwc8DNqIwM/NhYeF1dJSvXbo8SDy
lxm6W0Qfb68tyxtdeeEmw0yZONlnmice9z8zRY6BpENJJbJma7mxX8x1ceYe2ZMdnD6ijk1BXwMD
ZW8n9OpE0c4yIRDJWv9jiNA0o4kJcuspzNbF1PljWoSbWHnyNdIoHFO6m+8jLaO3zIpEvYla4iTl
yF3VNuIUj61YOzwGa+PaMfxtULVguafr4kBgBpC78HQXzgP1n3gXQ5Fhf/W0/UITGLsh+5kxO0Sa
F8xx6RT1WLfQzUuOS74NiPCRib4eFHHi+qrT8DS3TraPPGztDH+hA831pz5JtQPt2D9RzuZBM0AR
9JgocVUj9J6POtMHfSFNyDSVYxRCwiWdM/ts26AwKj3CCKWE+CyAcPJBzCHtBzoipia8DxIx/dnV
TOepJY161vEUP86jQxhQi6I9riVm7DFQPQt9Cf9/4t69BZuOPhXOs9a6eMejKfGJUURbcDzaUy2d
+hDFCt3cq0gLst48JNQTMeACQsl9+JmYZb5dCIVxY4flkOuDpAkG+DP5A46fquRwrbHRUdzHyYAO
7WWPGRypt5bWq6lCncyaxjkkBj8Qh6OsNuO0nLoict7xKOXpxtHSo1QQmIeh9w3eetok0iZ8tSIU
VfbctUTIzs5T3qF7dpxQM3vK99R0mQcd8U5k9iuzb/3Kcp0/5lOHd3cKv8ctDYq12rYz8xyzCN9q
CxyPW+XuMRtFCtSw7O4VY2UMC0mC/kXoU8cACSYViZpSTru52S79eT7961xjNIp9v3X2WO9nOZPX
60XJc8xA+UdCNdR3Y6HSOyx7yCEtYJfSaKtuu5iGw7RbRqDI0NcjwAYIIYBH5ei+6azfezDb4q5r
TsxMr2gf6OMrO3oyrc734nZmotAchKG9ee7I0mkmQZ6Cg8MZTXylKuBZ6GBYgX1DOqRG66CYWSGy
Fq6f6vFb05i8sTruycrEXNujNeGv4lfEUwdibKHhWw6mzhA0ZByfhn37stSWxXhnWrjZzOrGMF9s
ysnYL7QwqyW62QmYCx4DIBNSe5s9lqY2Dnl2JJb8sFD1u57UKM9xzI0ObFJAnPlXZKbOZcSbu4Uc
0W5CayrQRgER5hrVkVCm4OpxPHuheqV/gSJYnjImj3trhNM9FB1jShyJjCIstE/Wpyg1ik0pSAyU
Tn1HA3/xshD899iV6J90/RaPjW6rk14z3OKk6RzjBj4h1zQEOlU9/+ns8L/Jj/91p/2PAPt/2oml
/o87MRyfurVNx9hHqV3kexBjpAvoWm+ODiUZHx2R0ke16BV2rc7ribPXKg3wR7p7z4Vt53WM5jub
+RptPsnBSMyaAvAmPzYLcnzdLNyuRq8J8L4aq18B3i+TuJJQ3iDtBZgEQ05fuon+NOURIJwuVxdI
qSjSZc8XtRytCcDQkWhOc0qPRL9w6aqBYWz6ttPuNlyIq87s7hIRjQ8oTE22nlrEM/agJOhUKs+p
KTy/7FnN4tT0frJyioKrCfxoIQqoIfPsQBBKknsGehm8muFuC84E7sZS44K5W2Bvw3AZ0FXAFdiO
KLNTJam5jd6YK7RG0UhBE+9KkMs8E8nc4lWaq4Kh/CCt+keH8Acuutcg5rKkg40zgyoymj3FVPIJ
J5j9EQOBRZTUsB37HMuoY9JiPMliqN0/Eg2heVPlQ6gTAaZvqs3wTFAIWB7rzhtiGnX79ll5rQ5g
vzeq7xoM++tMuuvTSyf7mC6yfqBTE6RL45kGvAu1oI3M3WFyNG4eRKt/wftydnVVTDsbSghAL8Ol
YsHKtedoSMCTjtnyOJgMBLG4IyUDopJgdcfSI0uJJtzBHWq8L4cDkOL9Jc6MGyqsD799/TWNqgil
68sFkKuaA/xCiGY94EIK1cN8+h7XTXXPU+F9qpmrZhoWsIsqcNTv6YT7PUaIZlyAhUEREBqI480G
KnOLVainYetA5B4qTcet60g90/w8JdF0LEDJPZBgazPCAetaVqzLWsGf0zfXpS5dF70qiZ0fw7oQ
Mi0CdE84zby3FNt9og+zZpaxl7CRRkXS3Tw9yycCH4XW4q7R5Dcxt9mvLqITEB7NhHsddYXsljT9
0La9h8FxircR/GPhCyqPhyD5vXdo9ew81PRwc30yM0fRN2YkNwOEIF8etlYwrDtY7yot3k5wtM52
JENB2Z7e7J11O6yWWUTb1Z7zWuczdeLFDBzJX6QHUDxbd2HLMMSHPlec2jqhHW1uk2eOhtNBEAOg
/UtvkodhtEENaFOLo3M9a1gWAznIo8lB2jPzibxEMimmdEQUW+k8RjWcEhNrV2bVrMWYhvJXzS7F
wiMnKK3WSkHr3tyO3UeK72ZPfSAppKiFD0rJNxHJptJxZ0Xzzk0E82baWkkzkNvDhlh6eIPtUXFM
bmnPJIm6pdVEPtoUh+9C0n+72QlZv12teWD60t7HKJPvZmO6mKRs8VNzZsgwI8tUtJKeRTbXv4x6
HvjjG/Yb8wBj8rFVZbdIc4ZvjHvMX2YMdGpjVzgMmNwVz+2qYWcAo3H/WPVyRLDNDr0hJXG5ePSH
Jep8JZoIWzFNTC8jaWau6opmwKmhXw1Jpsa/sVDhKdcoiUhRGKsmW+31BIBOmZtIas9DE8BsGx7N
Uk1vOr6hA9Btb+fkBTYdp6M/gB6DHxTvQYEURvFp9In3udhGe5e2DQmdDpAtiAKakuIkNiYMIzGA
cSzRi5+HEJKs3qpOcUV6csAEcBi8rL6rkfJ4Q+ckjcTm7PCA24FlVLjGrSojmapkuTGZY1/ChqbU
nn3pVy2J3eJrKbF8jQzvt/AevK0zsy9vBvxQP/V5iS69nfXnNqX9ygll+S2ZJ3vb6ngT68ikddao
JxiKZjDPcFoRQnP4//hNeUDnnV4CvOTMjLacYhSsB/ThIgkjVhTaF7YGixg5Wt028xMhQcRZJ32p
3SVM8QlTXFPjMUx8I+4nbNRyfdUNBC/USgaYGcZpwTjkOPSV2yDkFg6h9yxM3tA9qlshx/pTim6B
O5wnxrtJGGBbAFSKNkvdEwQt+u6BD6v+UfcmH8+gvY941F+mHvi3UzUELDiGPPSzjnhcA4zUYwq+
DFoRgrkDGUmQAenQqMPjFIbGnjgjJ4eFCuZCrnkDnRwcQA55rh3hnj2gUr4mbGLMTI3uOgAyYjEO
bSStRlYh0soKtNfKX9/YsW4RMzaxUkdJ/TkNWfciGHK9UdDSXMy4VQfDcaAguPr0QSR+gCVWuyey
Lct3mAX9azQU4TOAAigkVimbcwGNj/9nVoHVNfFNRFO6NXn1Oey1EeXuDYxTs9QvON+KDyLKQ0Ai
qtbJxw4wOUY6Iw+VbuCKnz0N0EDnmbk4GyM+JrCpxfKc6CYBFLoK1RdFAuJnVDUQKrWudPI9I9Ni
Deu5lbnNI42FbrRU+Gr3re3HR70TZAQte5zqW7uU8o4kmj+Gyky+SKxSX2OSePJbaWPKsdPmJZIQ
glOLMSGsZOfZdsZqN9nRZz67E2k2JP5AZsxoizBOdmbKnaj1rHZnjEO/d0VkoSaO9RMS+0VG0i9r
wPGwg482Vz2Ihma5K5ORy4E1L9P3qDcKgn8e1BHC+Qk9G8ly7JdeHRY3wT9jGDolyeX0CZiKXL43
ORvRgLqMmJj5tk3Oahm5RRpodY3mkW0uoACejKKfbopNAtTIqD0rbD97lmfHt4zSueZTmfxUGr6f
tMcdpVXY7WSLq0OHe/wS1x4Wn7CD8BclEc4DOAzdgiI5FVrlz+gq9FNELVYOqN8+JgabOmk8M4bD
AsPgC36qn9iV+A5N1yEQM3gUsE0eaQCsy62LsQtAqn3j3yhZiOIh6MFPkr9ckEfGWEQ+zZyTzflZ
AIHVlF35RjK6QYzpYkdWLSPUhpmV+7yen9wZjgPMkWEdzVqHYnLEM1jQOKDSzr6kOWxHchXZPgOq
9qZaqkhro+MphQDzypfqXB+TG2fISNeSDzvhmW/GrH7CpQ4UomjHG6lFXnZ3sd7iwgK9HNrVoTGk
Ojqc77c4PoyAHFZ2whwpD7RR90Ef1eUvWWaSYJedvxLHcnfcQ7GG4j/foSdgyMPfFbhpqB8tYStO
YBkHJ86RP8ZOfnlEJrdJYnjnTlePtt7tQsuzArpykc1NDchtW/6hhdW2JndHqSJeVMmZLBjbVJzs
tGDLNIrq6iownBWe8lNt6NOptmPQQ2FZUOdnJWPQd5DWnZ6/0U3c9TgY0Kn5+8/oCuZFNbcuulX6
L7hSwvxngc4wXfz9no3qp7tSrNSpP1GlvJajjTXNcs9j8rx8mB/Nd+2jeaI56DHZdOus9PZ/volY
/8yxEqYpdMtzhWURFdFdkF1//oojvTKFo4CSDA4kmpyJAfa3jJUL2C1plk1lp9GDVXOz8ztKIn8J
EG5BbYHbopbAIzZHOmMPjTMjyaR7tPpS3cwHl1Z9n25LCr3fFhIb71zIkLJcDwWLaAFWEL4mhn1T
ms0zWaRh8tEaaRSeaOWsjcl6KqoMBdCC5DrQZHc2l6RGhU/hVNBmfoRzOj/nmlYzik0LEiNt3My0
+qY8H8fWA/+YTkCVLDiUdGIWRv7+Lz629X72H/c31xKWoeOfcIhhC3J8/wwg6zyPCuqm0choTuAb
lHICYA7tKVqa9LUmQUP+eMBamFVJdCW8Lb51BNRKv63c6KfMI0qQTJxqShPpWWNvfJBIwx+xRTAE
8+VE9L++JGY+b51U1N3GZH5CeRtWm0uWpZAG5rIbH4RlCiugQyV+dVaveeoYxMP6VVBcaeTKl+FS
fgfZQ7C5UE7MfrtqkNlvOTL9LU0uogUlHNo1FqeJ8+rj78/p/9lMYf1Cf1T13CaoSd3//B9/+8Kr
PP8P/xL8luof+692fvrq+lz9u0y+/p//t//xb4L/vxwXsJj86Wn5T6OC81f7Pf8nst7vX/L3/kU+
fGx05EkYXtnrb/Z3sh5jUil1h3y1aZl/mhEI4y+uLoXrWa4pke9tFo6/zQjkXwy6HCHrCZ4iz+XE
8V+ZEQgh6H/8h0fbpX7LFrZuwPFz0Kf+aUXw6Jgbswx90wxVEPOUXMz3whzDa0FLM61vvNdJE9Kh
wbSB4zcmo0wQkxjdnK5E9bLEDAuT+IUNDvYylY1bObFQtgqdpS3ZT8LVChpyBjwwjXiP6BGXXjWd
ZILpfOwKcTIRRMy4SbinWjh8lqlhfytPnKfP2oiRGf97lLGo6xMDDM2V9l6bCTvNhXrkvmndMc0G
kry8ZwF0TS1EJRkxMLdR1caSrGVkDQ+qhkEAbapx0ZQTPSSxuUAPT/OASWt1AeUQ+dZ4dZbEOrSL
guorm+TVkQFZ2f5ljuY/ptjV7+ZOA4/bu0v33nJc9DvTu3OOjg5NbGcvaY19ieaHy9KMKzW7lodS
x0JCBH/BCeY9EYyzd2akrH1NhYLvFXX81GlmDme1ecSaahDzWFosUFn9uJjtG5XShPLo4jiVg3b4
HYejSBA8hF5ts5gua4/77oYTa30YyFEjx47lYRA1EUlcihsQg+YuI7NwMiDI/cZ6aJZ+muZ32u7b
97gtHxwdV/1Yk76uqgYgGV4lKjZaJq/grHfciuGO4tBuJMVrJukKZEF7ClyYHmMdZ9/Y6Hd5lBtn
/PCAnT3uYl6VmoxFmwsGjPijMGA2DcNk3mjNMl979BbPVBHlXnYLZw4r5ELVu6d3E9gMkg+erl2a
tNpXi2G9cuRfjeEG4cOJjK9n0F6UaGcbCPN5oPqb2ujxnFoWQTaPUzPb003EPGeG1zrk//OeHij5
ppN0vBNdsa4y0jN8usO10OnVsNycYJ+DVouk9s2T8T7M7OIpMkOg9vCosYffJ90KsidrGstv8bJA
HgGzjsimsCuB2pczHOzSdq/2b6i3nj9PJV3aE1ki5kjWDKktOVYm1vWeVgKEjh/UO1FFV8J7iqZM
O82QUHokvL+ihGiCvcp0aQ9DkyxQPqwZdzqvhtbTh67xJ8y6Og2uhHGml2EYu6fO0MisdsllMkzT
Jw4UVJUZvVsD2YW57gJwHC0wOLvdj3mV3bQm/2ZHPWStibciNOeHKiVCniUYBTt04EDk88BtzYZE
uchLH83jrbQIBcd1+CzrsLnrbg3ft4oBKGTez840qs8Z4JGdT/CyKTZYe6SjJOC+CtYpN75cgdbL
VQjgla6dOAwQAi1zZ0cxjQQjhtMntJ2HBFPTzYTJ8SzyjvPxDAStYagEGPgMLgwQgmQKicxBlyI0
mqMHsepcWXpJVEtVgSgNgq4tbZNMpUjdgqNWALGOXm2YF6OgMqPvPiVjoPtUMbYBnEQEEgnM21AK
xEiNO+PI6Acv80tDwzsmo9g6U76Ot2koJz8WSOw4RomiODgfKgcCDP6lqysUaxAv4SblBulMk/da
LkO3y/G3zss4PEpOtpuiweJA7daucyMMlJhl9npNs6uVzk+AHvwRuecYKegCJvPUzbAWnaos649R
FT/qTpQeZLY1leFew1Dep0ZTxw4JcmA0dtPw0txpNP1upVTNa71Ht3UJwJ40M4x2wyk2jb7A9p9B
qxFXmCmJi8KtKVwqp9vhmpCHPmT0k2JY8bYDJnB4vaV2bkVDntpNoQQmw/OYMIOsLTAMNqA4vVB3
FSaHLge8kBnuvLNt23zstTWNUxpMVT2EzDyq9zIfn4msTwToJjYL1XhkSGz67WFmPIYrxyPPLjTG
gqOx1rU9YkuZ0xJpWJvq1XXJqKyy5B0bbgSfYGKY4JbFuYgZfhFt32D6AF9T5NVOiX4MMjv9KJkM
YFoBXBYzufS4hEL+tl7CjCO9kQLsn8NwvhHVDy4gCLWrioefop+Wh67NnmSCTZV8w64eQtrpSb1N
JfR7CyQaU931dxiscc//qe9GPm+0+Rm1BVf8nlh75lN//uHUlfnNHudLmEJOE1kvoNMvdAVXcf3C
FPAwikjbziJZmX6OjhW0ylYoZHnEhUZ1kKGOTR3umMoC/4d0rZtDeA+Twl9cPX9NPDajXwOdOdyg
2JM9iunuReZgzeOmPBcNC2ePJaYhy3kS0sPllq78v2g4hw0zztTsqSisD3h1NAAsTHV9vAMkzsfB
eKkyl2KkECZPoy2bBdDmTVEvtBqf6OBETN9PSdcG5EaiCCKeFi7wPkbrunKcxeroJl1CM50ASyHm
wt5SCcA6N/SHoTfrK1WYbuMJUmpU67IfgZmOmRcLg80q5oMYG5OwIBE2Hy9nGlG1Iz4aDv++1CP1
HKX1o8Wf9oirztm02IXvZQWoVXVXxSdznbD3lNh8ktXv06/On2L1AHWrG4iJ/q7AHuSuPqFwdQyJ
1TtENxzNa7iJnNVXVGMw0jAaxQ6Oo2X1HhmYkNTqRpKrL8leHUrF6lWi/03j9Il/yXLf2NnkRV+d
TenQ1YHGlZbuT2YVcTbD3ZIgPNOGcZbZuQFsb+dE6N5afVN6U9QEaz1nU6WYrWbsVenqsxp4eG9z
DrVkyvn5tE6/kBOjU7o6tNLVq2X+tm2xMXfh4h0xqpWnZP3h9z/1OkI33Sq08uIAa1YvWLW6wpzV
HzavTjG1esZczGMku0AQrH6yDmPZvDrMjNVrZqyuM5yQDhM3tzv1qx1tVrEEtAARZOzDkuwad+Vh
Wv4Xe2fW4ziSduc/ZLa5BRm88YVE7Urlvt4QWVVZ3Pedv95PZPc3rqoeVGMAw7ABA4OcztqklKhg
xHnPOc+IxIGfTSpnm6c8brlyu9XK90bXTgOMCy8c+Ntzqtxx9qdRrleeOYqwkJ9w0eFmztbhjLMu
Uh67SbntIkTeEz371i0Qaoz6ePJG5c4blE/PUo69SXn3XEx8pnLz5crX1yuHH3a+VYrlD/jkvI8F
5facIJdT4Wm3ZGHEoSXqXDdJu6an7hiOmkmDiPITKmdhpjyGo3IbEn6gfBbV+FBPQ4dhGldirfyJ
unIqAtxZztpcPi6JQy1OZH/XZiJDtHEGW+/T66hcj73yP3oYIRPU/UQr32Dl9Pu5na2Tp1yTdHvB
mlROykB5KjXMldLCZVlgt8yV71JXDkwjLfUzCDqGSrgzU+XT7JVjMyyMx0J5OAfl5nSUr3NRDk/M
L4z8lOuTLUoMiRYnKOoXJUmZdxNYZvaoC9qi5KdzFAup6VJit1jZyTATNsvKZ5p/Wk4j5T7VlQ/V
UI7UQnlTZa7pa+kBT8dsUj4s7jycvdb5rtUGXVXRnJ+K0hH3C0WQvKDrmoXgAg21vwRTfqPrIvVN
prpbtnLerTWQtSAyZJ2yWzy95kM75t5DWTun1CyyC50067k1sVnjUCm0O69sv0ZR1V9HukT2o0BY
JNYu6JzylHtU8ETcrlYpVpETvYD5A/0IMa1m9bTxOrfbGxQDsjab+rVWNNvQrgUIE4anvsn9RrVj
B3eLVTW36FKroZ6Cu89fypThggvTATbCnwi5UlHxRmdrzPiZ9MTDpmQS87GWUFLuoR8ir+H8Tx0M
XiOvYbAi1nissi9Fl96oLlTfYUJ8qBYCoL0stGPYjtNNaFusALMXMeP51KDJApjpUN4sxGOTRdtE
tG8dDGgpzJTgALtmtIfvbq65N7Pbwv2EOUhI5ry98eiKBRk0Ii1AbKim3NF5RQe4tzLztc0DLATq
ITiRnEkK576mTacYJvZxGV1+OdJJ6NmYhdoJRGRebZpa961S7Kt0RzvAc5dZXxs7RFbr9Wck5i3w
rVUMJDNhsQuP1vhq6KCgK/y/FmFTGd0PUeNXNrFqKm1QFY2VV7THbOGfLx1urUljfdUanGLIw0bZ
7YAx4Prw1vkUHRJRsyWghnld468fGdQPUwsNqGScgnm/uWPbUd/VbYGOnbNd+1+/pnEgbbWlJ/sQ
e1vZRN9Ds/4gp/Ps5fqBXNbjWM945lUrXBelD2JmFUg6GrMYpjyELlSjPoouQ5+j32b5kTtE/WhH
XnCn1zWvulE/xjAQsPSWLPf0s7GawyeTxAsi6tCnj7kP2QoY3I6jqZ6vLS/O7zKmldTP5Y/j529K
skoiTq2VHRNmNyJzXtt6rzMD6gfwWStTYqIi6nOVNHz2F1kCwZW1tSUZmFIuVWEFVttyI8KSX1Xm
KZu77Aa/PqyGRgtVn0J2o2vkHpfPeFydmJc6R8xs68rZAc02LoQfjMtkaPUeezgctT5r1/zEpHZA
jxCilzl3YdpPMXAcIntETuss46FX85W4qqLj57djTs2ZFoME+/yWI3pzkCEj6s9vcQAnF6etnxDB
g/sZfopszGvbiN+mnM9oBrO5lVRJz2zCUKia+88vleSdwIQ2Hj+/Zf3Ljw5NMitjNihqIhkDH9lM
bhy35C5W3QVTmNwYeLGPaTw8xrjfbrQJDaLpjHbDXHhnQ8uB1ad/KaRR0c+7vIZmcItPfzwGuHqv
u6yKrzn8nJpoinwsd7Vf0y6j5YlzxU3+RXSJvcdX+WRQBLEVnXGM+WxwHPfWwLSlj2Ogh6biWNi5
ho18tuEC3zTkbmj/s4+22rTP2KYxUri0lLX84YRD9hZ0egutJWlOmK3Z9g/O+c8vBBdXTFjFhoKg
+uxFRrEvRuq0at6/Eb1ga6tfp9a022fSuUiORVefX6JoWdeBE58JxHjH2qT7QguXT2T925Iu9mG2
UBwtVA/W6wR/TkhNiY5FudMLcR7i+GtnRcnD55faY8SiRzCgDV5w/GHNg4aLYyVqg2CZ+jbGP7Gt
Fvogx0zD4yFG+pm9eDwS8oO3Qo75oRM0PaaRde3kpvXw+aVaFwNIcoGyfqxo5XqIszBXKRhnLXSy
c32ddDvUCHKJQ7hc48EIjpSYXE9ipMtPDs8eP9MdKJMrJjLTOgTliMpAYWCbdhvTRYfOR4uDPTQ2
MV/CLgw2YX5bkHM9RYPh3hg0Q1HaUixfJsp7ckpUn8weIcZVJ7KQ1dYA83Sfqa4sKTLn6xRz9U1l
8yJoq8ONgkcVf8oZVSm90kr6ijmYFghD5q4PrKtBn6aPAdMdaNl2pbVeyNW1dGyA+uKSkmg6UlXY
b8tycR84BMCW74P4w2QSnwl7OU9t1fpCWfCy1kASIny283J2gq7T2HghWe8Xp76mRv3iCQrdEdKy
c1cITIhMxweCoo0pAaHP6iRaEUbKI+N9hPlNvTA9IVP03JWaxdIh5pPBbf6S0W/iD9UY7qyplrsI
jEE6c55gXgvOWYA21Mp8uGjR6Pn/jRybm6Z6S09PbaDf2OHXMFn2WogPrmqjfvXfRIVlrK/6esPg
/2vkueesZnAsQBtQadDhNKuhRwaqu76zXv/PSs4/Ks7/Y/dRKv93+yk8/0uI/lN6/te3/5fo0ijK
run9lvvy0MRV3/ysTf/rr/0pT3vmHxYGQ8PQpaUc6UqE/lOe9ow/UIU9Ex86v4+HHZ/6XxZ204YW
41CPi1Pdlg7x0H/J06b5h2d6EGGEJU1d6tjs/0ub/8sox8vHax5+lP/GOCeVOv6jOo04jiJt8Q8y
ehG4cpTF/YcJWcgputFto98nYURz1/gy0KScJNZbTKESp0H9YQb7UDPD7RCnViG08GLIERCSSfM5
8J1q7lnjiQ0n2w4pX5I5o/+yta9GgwJ/+i5Ir9lD71csHV6mn1J0MI3vIRtHpNYYqmNiLWrM2NZD
Nzm9b2ChOuXje3jn4QDeSEXNKgn2eM0HljEOqDDpEYo2Wss5J4ivM1V5J+inZfvc0yl1bPV8G5sT
7Wiye4z7IqU5RRVpvVZCO7TxHG0WMd8m7qOe4zrXZ/dpnsXJa8utpRV3rYN/1piq+2HG7Bzq1bY0
3/TQ+tJMIIZT7RszsIuVNZwzIrLfs4N/Z+yAuriYDyL2Hb34Jpxh2qf5XmDNXjH0H3H0g/+kVoxO
+XB4i2G1aEt5HkXQnLBLzbuB9ZkNJj6Pm9B4Gxe79lss4IgiYBaTKdp0AT24WeccbdKvoSNPkdaX
+7jjp3Nr8zC6OnEjZ4r3pGt8Qw92vRzAWWhJtLFTbSSDZt8lOmFMRoj9IanN6rYhrJyN/V5W4zYf
OL62g1HuaXdpPEo9nfIKJyP9QxEdd4vb8qYOXQmKKr3BzxbwGIBWinz2a4krNNNEw63JVhmC+DCW
+AgcN7z1PKo9oJpBJREmSplJVnWe+o2ZwnSjVhqboGMddAeDVRKH6IQUjTrFuIsjGsDqJacMpbU3
njNeVVFCuPsxkol+dsrYuOq4I/oDQ441Vs5o61UW0w78S0kYplQJxHAfJu0QUyCDC9vW1109r/sa
Y3ynHDxx5X4US3aApJ5tOxr20W9K5tjt0Phu1bBjLdJo3WZVdsiS+ctQGfYO9siWqAZy6nLEQXeC
e2jSS0hTXQcwkK0bw1vGvBXOtnXiQDctIzrOi8EM1mFj3mXdC32UMGdy0uVm2T8zGLrk2sb0snpd
SeppCydG8kqjjFahJ6q/3kpOntvcoIaqyYd1YRFlA2G08sYKLIQZYURtst0yuUejKIlKSgY+RlcZ
0BmcozsycaCdB+Vj3IUVMmDEuScJ3G2VUr87O9pXWeHvGDEGcynPCV6lCMUK/w9xzBK7kkHAlrIm
Jp1LxD/OntpyigzrT/wYL/ToCnmS7fItxc+/ksXEgICutEGYI+OGiFygZ0W8odGz2+X3Nn7wAZMM
SvAcr+JC3jiU/uetfrahA+HjpyRmSbnQKEheY6L+LpDg0LkRT4CJuqX3ZmBgXI+czuqcHTxsYsx+
qyUaiHb02XAepNufi6BBQmwpU0uj4MuQ60fIvAAdG7pvUrenOG+OKc3Ay7yU0T52M/ZazoPtwfSJ
s+5AG+yLq5n4CAe2dA0xZf6p1qeOFHxqFb+bDvlZY/kQdfRe0c21rcmNlmaJiwoNZ92N3ncU1R2u
EmvjBDBIIlvQb2/TO5sH1Yc7B4JBwfJQj1Psc8jcZYniMevzBWpKjTzQ4JBtFpvmbJqsRnh7WDR8
+npzUU7rYOgfcCFxMIROSrlE9ISEOjDfbp4DRedqCxbSuGlv2QmQjXBPbT2fLPpM+duWn7J6r8ac
typ5YR3/YoReukWQBEJqjh/gPpjm3Q2z97BMyU1haVxq8jRbHlIC5eBDZDsrS59CPygD68geXDtk
wZcQ0WZHyZSzxQNMgXwTJofMiXaiZRnWJRufUcOL6uBv8xs78R5norZMTiikcWj8JJTknFNtCDax
Wdw14ERoFG87IFgZ7AEHj73QeP11DaytqV03bpWseGu4AWEeJOsBvpbW0Q6SH51O47BNY/wT0m7v
SzscD01mba22nNDsK2KivYy3NQUNayry12AKSY9O6S4mb7rJoogbvdfu6vhSq0yilSKkes14RUth
usJ41W+azl6zKezXpQDOMhmv3LbjLfSEYa11FCCYFRBqTbRPGC4e6UDGC6lqiPUCfPjcObdEBka6
HeShmOanznYewely+qYCZDXhzOOSuJiW85BGYbwutfEkcCGvAy18Lc2MfXshszPsgE3XGS9LE9qn
KuiDNW7wcjOa6yA163NMLuRYh9aeBuP61mlq1R2f0RNVjZS8ROm+km2LhafxVoggxz5oPmQeAuHN
ncs4dThTFo9WXGPt1ZbYULVJ7iZkf5lSWr0OJ5cdeZGD54rrjVbHD9Q8vnatc3SohDyibpDBgkMQ
0nZK+ASjhCCJoxX2NjbKNz1ebkeDNJeF1WyVR/06CoNkC+4DEkdaOo/MfZDvoRk+R4t+uFR6pWSv
ItotVHXRvZ5cDyTEtvG8kBwOv4y58Q0gFbkvpvsAKvSjWhB1r1rrbeDCoyCAQd7YLwOp3WsFB/tx
Mu77OSFIRQBi6fodEB+Jv49DlkZRP50gsLhz+spXRsOto7rgOwP5tOvVJKpp7Zu5n1oaTgaH+Y59
34c9VTIsC01iZycRi4C6NiaPejT6VERjZsr5QwaEcjPx8oMbdzc2sytUX2msk2rc60LknHoiLGpg
oxaTA0gsvlhYvO/sKL8PpFle+oKWmnypUL1dukN5URCugYgVMa3kLX68oUDQ4gy3MavoW1UQkC3Q
XpAmmZ7o01VkmByNF3JrLVMimWq7LqbrjVSafbJQErPSkNvSI0bi1OOdFiXG1rUHbVOBG98Z0Aqi
oP9OC+jzoMOG8zA/rx3JVJZ20JEmlYum0cmcJovAXEgJr56yIXRBhem0zfnsJ2ZKvcpo13UoeYvB
sipdHP9E+bYVe5TerQ+9WK7ZsWa+ZhqpX/fmR9dSKNJiZx0Dr0D2YyYLT5b1zDoR5qzXnI8ZY5nF
C7u05lKHCbfVLF4xcIUYZ6muCU6km7qM7i3G9LCsdUXFlOB/ouQwJBl8I21ut24pqAFoHS4RvUfG
fQUJbwK1TWafMxXKGFE07DvzA9fAdigKiOhjcdPOYXNwquKDNr4vfWwQ9m9pLzavYhucdt1az14R
SEZt+HgnnoXyBk8dsyGErF23FCFsTsQzjd2OvtS3piwMPyRQ6VPU+w56BOguPYgLezcD82SkB55f
kZ2qhLjr4SQzS/QY+giuWbafV0vc3U0wgmnQhodKN6OWzNsYdu6us+f3xO4JFybDo5QAH3qDKaOs
+seCnnI547E1CB6qaLggBrA80Tqkt9jG64TNADzKHj3EpPOC0sWlvLcoVGO0PbjsOBCxnr3Emvep
K8urISSZYA+YxujA2ZVCAjcR3qHT4CIFWpfv+Eyb7Zb4C247nU8+4BqpvWo5NWJBTjVKkeiabxWm
v8TiY0nID1pGbvvBIr7ljfNVxD1FHA1eOMhRNObl1sOELtFZ1nOKzESmcAg3JggNCmYYguWBYqcU
wZNuw89NjfihhJhkZsKCSGS/N3b1QWlRh8cfcx5Yi6zYQ00dZcHNDAf5HHKXM1vxLCbBRGaKTlaS
aGvDs4p13Hr2KeIjNqVtRsFqKLfUTlLNl1MzPDgUDcg1U8bmTPV3DVR5XVdtcC6n4oipDtez42GD
KFAS953dxb5Zye+iTa7A1ztsh4YPgcFTC6p7fDbXgyW9FQEGmg+owPBWwSDideJSvhjZ5np204vn
xgsnKu9jcmuHfA6THaEld4nikcuFwBq7xJok2ghrZCZIhDt/VXnS2dSmwImpMSGY8UX5RnFHeiT3
scbrPuUcTD3FCFaZT8RMGNmqDboG1djUq74Fif2Fct5pFY7ivhbpl8BVrSz1sibk84w4qbHyWIyw
y21PJxSJ+o7Nyxwf3Ck45tH0LeEwtAQXPQDA3vYyYoQO7iZ0rucIj7lHY8URXsye/Gfr019irmQe
I+mFEmqQ/prmoVy5QztullwrdkLr740qjnDgaTtW4VtNGE8Z7aTUXQQfs4lrYeTh+ooACqqh4cXH
0otmslRMkFyt+Agt83aS7cWYaIiYuR0wPpcmtVrJFV5dVtFF5SrroqcMaKHhX9R3Ii27S4i9yEfX
bRP34hnFY1JmX6laYqfDrLexGTdRduMVxWtCHIbupfq6H5M9Qg3wRjh5fX4qtXIzF+Z+tMU33IJg
CQnjBB2egqGX3/6/ePNpTfwnU6HrQcT9DbH3/J620fu38eOj+ql/4M+/95ez0P7DoEbA1tFIbOL9
Dl7fv5yF5h9AlHRHyTCfsg6qyl/SjWHgLBQeflXX5nP6Y/sAzkJ0IJPfwRuB7KN7/4l0Y/3qbbbo
f4cKrBsoNxLDovr9H5QbUaKgNBY17M6YH7283XmMYM5h3rx1bTyubMJvqTOSKW3Y7vD5XAtXf4oC
Rz+X7fBijclrXzUXh9TQjtJ+znltXHNM7m6SEL4TP4oiP86vxoiQ0OecbpE/8W5r4pb15WWkWc4b
5iMFDCo/rvr74IqaY3L9w9vybxSqn92TjsdPKbFUCx3rMhqZ/ctPSctM1C1zafuT6iMX/TYNvhdN
daM77vo/eyTeZ4NTjuEZ/A/3Nsrfj68n41trsXLuPkY3cxB+noQJ5qj0u8bd/P6RbCWq/eh2diio
sPE54wcV/J+JJvjjQ0EoIoE31kQ+MPdhfmLjQp/kIdcyv5txGEEEPZAHJOftgCQYcWatl7AotqNl
Pbgh3XGBMRLX6KsdLVqv/KEHhttXPSiCNc7NO2fxjiGHiNJx38Gkwu/0WMVooIZzZflNm3zFR3ee
ifKu2A/3hEEUj9Xq24PVRmTEhnTa2CQzfGK1786wvNZ1/GbVLtwlzIr/8LIbvyiQ6lWQntAFTluB
Udb8RYEMhBsNs6WRHJVKKUcECGso89SJ0z5UlcHOK1+q3HnX5EBeKqN9N2CAOeTfMi36+P0bY/5q
Q3ds1zAsQgN4dQnGGb88F+xmU0izaLTJOgLR0sqYZFYNdNYBUWcysq8Q609OWtJyru/o4Sq3YqhI
pZG9B1Zq3lqEWHHKgyisd3bovkNFessxUsFwvfsPn6qLSx7Ds4312XUFi8rP11CB2KqlHdJgZAev
achs09XHh8hTASpwQVUXP7R9eWCYvl8mZxfX+pOGEWTV29ZKzeMaIsgD0UdiG5QKcOKO0ELGirLp
3z/Rv72/PFGGJsSW8JlhtP61JEWEtevEsav5Q5zdx3i1d5bVfOHEe8325NSq2I+phdd9snx3zPAb
vWZvQ73cz1S39W34D89GvSo/fvJ+eTK/5sSpKjDYqmY0q3B44ky1SukThuzCFNhEOvqnh7PVJ/nX
x3N0riab98ol3PDzu+Ra1F0tGYdni0phWEYVBLGO7G0+cl3Y9wbe3q2c89IfSi1aNy6Mp5Ts2VWS
BO0mHGmrAHfwEgDGDTHK5Un7sMRZejIjhxbUwJu2gYhvKwkdaQk/2NnSkEAhYi3p7SaagKop7iuj
oAp8YD814iLicvbHsD9Jz6NysRD5Ji0DpCEZ5FSJTY+V17Z7NJJ5Uwoq/jCm38WVIBeqYfyjZe7m
91fHv319qPbBv88MxOaW+PNKaOkZuSDej2WxNzThbiP71c6S7e8f5XMN+fltcLmJc7OUNo9iKbv/
jwsu5o3aLAI+11binkI5wcaohydbVu16+QzClfOxwsGYTOM9LvdD18931my+BjIHXNsGb01ArE60
30KXsLCewpdp6MLonie4cL9/ruLXNch1fn6uar384b7Osc8NTY7Im2BxzjO9bm3q0lqe5C8BN28+
5Zy3ooqG+EiLeHIzJbdTFuc+lRPggcZFuzh2q22mqbb26VJ6O5AgxT4hr7dnth3sjAHkBbNUfDSU
tT31IwFOkl0YCrJzUYtrSKwty8egTpTRG875xXf0YfbRj1WDFnUx2giGu8NpyGnV4pZFABFHTPmM
ivQeRBX7Afp+NlUehodZ9E8mFb/+MkXD91xRwNmPNwBz6/BUOOWyRe9++v0r+POWwWWrxr5IMNQi
w8HXzxf4hxcwKr2uzuzC8wNC315NGpu3WTbFiQ7ef7p5/X09+dyUuJZKmBjEPH5+szAJ1X1rURc6
mAu2fHWYiIdu2OeONr1GKmRkM8aoO51iwmWd9jEmzwHBspMgi4RlnSmMZBi2GLSJJxHnlPkfLv2/
f8BUAI5PM7NEPmG/7hLp0Ck5uyKPENHHiNHtvfqmSb7+/hX/d58vCV3ZpL2JSaaphpw/XrMNrf89
ue9wkxhIs0lQrRlGjKsZK44fiG63xMAm57a/a10KOqFuDVdZLR6JSt+K1tokemmvXbug3GFBVaub
GCIWjijmb0GE3QOUB8Bc+5/ePPbvvyzOrgTTyN2T68Qk8vPzs04bnVsrnft+lwYndvsHKvRtypuj
DfvqNdVBBesiWS9hYygv1BANkYBGqd+/eOpRflqbSNTQQOM4ruBWjp3752cxSAYsZUgpc165MNjV
ZuNFtm85mXWUEUT5fh3jB/v9gxr/7lGJx5oOUSpuTuKXd8zLGetSY+T5Xh3sclNj6IlD81BUFHh1
jvdQa8FLg+02qDzCN/Z7EjvvDhF3q3SzfaSV5QVKwbpJBEbeEH25xBbb/MOTtP+2FEpm0iiAaumm
rc3gSPfjZTXhfySgDc2nlT3BxGaH32kbKFPvMhKSaNIlO8m+eiwiARpgcd5QtSYyJ8FrA3FilTj2
HRHp70lEs8+kb8OB8YOWxjcjZVHke57rIrzyqvIrXRypL7R0uSZ+sGNydcj1dN7FcnwYeuOGkWW9
TUX7Mef6Qz/brwaNFe1cbIcm3Zau3BZeTXLbatJ/eAHcf/MCOJw7XDbIfLK8X/fG1OB2nFgi128H
98HMxS2UHN/pUdBDTmVRGs0Y9btm04roarH1YGvpLQyXsL3raHArmwo5loTGJoYKPQEjlR1kHpnr
L+hGlG54LWWZiFbYO+lSmFnk6zHcNiMuIZfKeDe0R7/S9VyZ0d+dUN4PlvdqmPGVETJSysyD5jHX
0rqMDgTMT274uvTLtygZKr8360vTx/4w0Uyp59cZ2vUE5iPNUrGaavE+dNh3LGaaCQPfrnOuSi3d
1cJcNpQEaWr3DFWvsMzNZGF7EXHhh5bGuXRmTTVSh8yCo1GlYBxNUX3FEkyN1Iu7UHbUffz+o/K3
JR7TMMYo3eVgqFs44X++CHunCGiwtdjCMXxc9sLdDySyLeBbf+0W/3enO/8fMtHYgOK5Pf/3/7Kk
/C3cefUe0QPZRt3PLpq//t6fOozU/+ClV0KAbVi6/DHhaf7B+uUJKsA8utXJa/5Lh8Eno5ucKqWr
Qpd8gNh5/5XwNMQfnDLQaDDWmI46Q/0nOozNzfSXFRyRx+bgaFmWZB/L/uPnK8TsSQB1psbYZYZR
3Syxd+zUFxoB5J9f2iTBuOrYu4UF5pBW3W0o8/zsxDhUJspjAceTaIB0gY58ZySZ4bemMlG7xpUp
yo1MRnlxkhKqF7dLn2THWnJfuOEFMNYEq5EjuwYIhEIElCWwgEyADRgVPwCOQKCAApVCC5ijTR2r
6VBELrI3MQ+3rUrHdXav7+gvotAYSEGtcAWzXL6IHNd8lfTGSonMkZ0fF0npg+GCO+gU+MBTCASI
O09FZrfXeIU2IRC1wOiWY0KR7tkavCfgnPLAtGa+EewSSziFPp8ofCaQFxaFYDAVjCHzwDJMvMh7
N5/ktrIjkN4dJSKwvYcrCwdN0bjxNinNZJ/a2nKgzf+6mwFAYDXqjxMjpkzBIWyFici4e+lgI4QC
SLjdTdjb+p3CqELjYZFCqtIUdGJMdMDn2rfMoB9CYSmqT0BF7Yc2vetLA7qizCFZfH4BTh0z1F8Y
9yrYRaSwFxn8i1yBMAAHKh4NcAwhcAp3qg44zyyYViA0HAbpgdOKXcw2wsdoQUOMQm54WSzOC92U
6xCz4qUn3szQgPCRgnXkCtvBzOox+wR5KKSHqeAeAzDmKyRougCrsn6jumpnOGP2PHbah2kVvmnQ
0oV/4RoGlodXEddTkPR3XV0UL31o7xiKx2urZ0ww4S3bZfMot4uuV7eVApOMClGCO1NiGTWeOrqT
9/SKlDeBQpoYsE3ot8djM78lFL75Eq9iDiZ7E4S0/xc2/uXMnj88BgdjgUhoGeXVZNJl74yE0XJ9
V8FXiRVohS7KK7Y27IJJEh/Kq1khWYRG0LMkQ7F/k3CJNlzV1dnu5ldH5jhNEnEjaq0FPgjvpbCy
4hT06XPgMKWKLUR2LkHI6P20i+j1uysRI1ZWr1ffxk512fcfecXRm247XBmNm5zSZQQ8k2n9birF
pS2L/mqqOGtNClRDJYx99hS8puXaLC1wNlRbHUcFuKkV6mZW0JtO4W/CERAORSk0ikrMYCQqdfWl
WcCwzaVbrgv6312F1AFk4O1cJyxUyqg5zq57GykET1bSdOgoLE8GnyetAfV0GCQ4eAdnLiQ+Mwrn
UyuwD2wCiqlJvThtfjMo+E9E9DtXOCBEpvTNhRDUKVTQRCk+zpkgPYvZGbb8x3UzGSXJcdc9UFrl
+I6BmZ/7sna2jMsw0ErUa3P3SiXi9yToToHCFrkKYNR+yU1iacyY5lOvgzgSXakz956hkpvTQRA5
BdA4vlgsHau0HVg6ElXUCjfJsUbjpYWklA7heJmcfFiV3DONopJf5ji4Mr3LMEuDDrKoJsELmake
YDQVitaUUdO2xhrcXw2gnBbFdCoU3clQnCeP+MItN4uIPWHtNwY0qI49PuF5k64hj4TW4lIoM/X4
GKgAwz4BUarTFVxKU5ypRRGnMhv2lKEoVDgd053VQqYaQVTRmYaDZeTYqJVCO7eArGjCWDrKJ7oc
wlWhWFeeol7VA/yr0bgmjGdfOVR/jewlCYFA/qvy6CPVnStDM7F7S6dD3xWYRAZyd/MOek6zMmLG
wwsQrhkYF2oEf0KLjtRQUcuIB4sd4Smu3f0SOjclQC8PQXLHOc5ex/WdTgIVu1h+azrj2aHkhovb
AhVIjCLWQbJqzXlS5DCh85pHWAhWYXXRDXBnBjhBJvFYvTKxl4pARosYSaT2ocOrSYvO/EhBG4a+
1jH8HM4l9Tm+CVQSPpq46kGcmYp1Zirq2QT+LAaDNoJDsxQXzUTOU5y0CmDarMhpFgg1Ckq/GIqp
ZuaJ2iuuzJAuqGFYvpM1V9g/zZcxpbMNQ9NcMdq8gR2e1MV11mZf6/h6VDQ3WidBNqBKzU7/VCrg
G84cx0tpAFEsOFYlaPfTHpsIhqckVlYFB3Jc9g27PC9eQE9KHxpbA8jcomhzCdi5kQLY7pNDB6Ca
mOB0HI1LHeNHz0DWuaDrCARwyUTOd0NR7fAdxKt7qlU8RbyLFfsulDryHTS8NCL85Q32chob8YJX
ol9Tl2b7mhcdDe4MZG8BvNEWy9gzW74PCMOrOIe/N9ZfapmnK6Eq4npeRLJYoEOA9tUh9L7qk+M3
H7NEvxm94WFynbvSoxOeNluMbQQwK+58w7AKAAOOihCYgwpMbWRcKi/XXIO3BKRA/XYNi0RI0KRc
biy8X5ZHClgkxiEGReiAJFxAE1aKURh2+AhTsIW9mx8sxTGcwcykJWRDKohgvRQi8Us+G8x5Y4uB
A8wlC/K3XwGwJsxFb/BoDy3xvOwIYtR+yuk8Jis7PDkAFi1FWowUc5HB0cFupL3lH31zawwno11r
WxQ2mnwpqKDRAH7j2D+FiufYRdD3dBCPWf+WKeJjOsB+9IBAFooGOYRwIR1T8+gloGbYbeJdbDaZ
n2cLBYvu+FYQutiR+ajJjHv4LGg8Nf0EBGXJ5eZ3ikoJLvZRW+BU2hPEykKxKwsSWEHffq0V1VJY
BAsjRbqsFfMyrTkAagRtCccutGUk8T5VjMwMWGakqJmjCz+TJqRc8TR7cTMpvmamSJt6EBpraeFN
nZQ7q7LyL+YgX1MKCreBMbUPvXwpcd4Cl6inS5ITqBoU2XMcrXwXk4fL7PIdU+60ISIzHhPLfdf7
3LnyUrEzerWPFNp4o+dAm9gvvhCvlrsZtGiqGKMVBQcAn4mJRSME0lixSE0afrcpDX+kpSzskwEq
fRiP3cYRXLaxLKHLO4SxFOPU7WjuTOyVEzndbRxX+i0XBlBUyoM0KijjO3LCNIjDTe2mCXYMYBPK
HxljGRXtj3r9FpeiOZqKvGrlmtykduedojCFtKbk7myWlI/2F9Ha8fVEaSesxjk5drm+ZquMV1Lg
9sgt6gRlhakkiE8mb/mJlsWQZC2gsgncAYdi1hlQ5qE1cAaVnYbs6YJE16pnayI1z2F4lWjMESUg
Wm6pYkPGGLy2mWP7dSd8z9NCNyGYl2cYMDh7w1vDYcck3G8OFttTiFH0rFvtcKCCcL8oJm6umw9a
L9ODgeCGbZfzdUqFc9xSfQh7bF9+0nVrOLueAu6mxq4bWnoL7QEBYUaadGmtvg9qsBtsUc04A0Us
OrnTcZH41I6vbS3UH+lJ4vyQ4y0Z2gtheILzsI/4jAHpTCr8iTR2nUJdMSgoVSvdTq7LglhuEzo4
+BYC00UVtysdds/RVhuRhJ5eFkioxI3iE7t93/P51OptL4G+/0+SzmM3ciSLol9EgBH02/Q+U6bk
NoRUhgx6F3RfP4c9G6EH6KlWZZIRz9x77tz4B8am+G6K8pXIsXdn4vFCLdc+RynTBdQj0VUticgz
AngUIOx5PJ+8ZIhxz9N/CcpgVnG306a7w+sw8FsXI0EsSDUHMXgP1H9kKFangF+qkotrlahmtqNk
NgPZPhqL+8tkAqQFyc7zkvEcLGnPxZL77BAA7c0dSdBlWT6KKisht5ATXQWgGnolL3h00eJsBpJL
7tqk4Ili82DGY7Cda+PoEyz/KBx4gV6rI6AcDIPm2X0eu4Ork+puVbJZt+XfprPa+0gq2jp6o12y
kEvmp65OsZ9FVOJWgda7jViwy6YlKNoOKV6raHqNihcSqczdhBH7YC9jGKbhBjCRKjl7sM83tBJE
AfNUjVGDp6ihmYN14a5ijT+Mbf4vSwJexXQcHIakrFaK/Lj9COlv3V+8skYpZJBxZaS7ROIeR0YT
k35yzP+ZbWUgnycg0vP6o4gTdGiF88+w/82I0y49jv5765d/ovjDNNO3LuTDcOJpOoR6JN9dWu+9
CF6J1JT7hM/nOSTZgz0sqi1Kc2feY/UyeXvSl84Y3glhIoE7rPHQJYG5TXAFVyI/V1E3orDa80Gu
ozwVT6Oo/yau8+PaebyZWFtXcAxR+mMnj1OJhZGk9wA0RhxgFiMo/IYouL9NEwaIHPrDyqdiPcAG
7bbD7NiY1f0J/TcRQbIentxs9t+geM7v3X+uxQ6iXQ9sY10lcAn8zL422rwGsQ6IDo8wTfE9gttv
+HVz99Lm6S+nG3JwC/1JjEl2aPCv7owwDvdmnBGh5gdvxVBZT3UIFJlGc9trfHwirim2RjzCsXC/
Tbr/uwvhYrbHkDhbYNI9CUpPUY0bwrG33eDCS2lrsUXLdosj+BxZnS2CUZ5J3QVHYHXFwY3Mb9Vh
TShFjV4fpwzaW/+KQjS4IMDFl2wYByZStLn+0O/hBsmdbasrOIVTleI376WzZ0KYbqvSqx9tMe8B
fsxHB2guNA++RTffZakqby6qQaLkVbZHw6FWQ/7i9LP1nDkRMmsjctfpUAf4A3uB5ViH+8qrjFvZ
GmdkZs3BD0mjihuygZn9p9vc8bKz2XtUDqrNSWg2brWNgh1mUHboRw/Hr8lJEr3yWOY3GuaeE5a+
kLC+tTugKRcTFgUpdbZNc82ZL+PgCIf6UxC8fkXXqh9VPjCX76Lj4jwoqzggv9r9cLxiPnHbQf35
0Gl18qQ1fAdkl647GWYIr8p3/rbjBehdsAJF/yhASYIiBTYF3rdaanLgMVDp90WLfAZCvzhGSceG
b8D7rFsFs8kuXoaIox6XP6GmZZxchV87h1p0f+U406XSbLhOv3XCQZ5dT9XHwoj3PfqdU+8Wl7hi
xa09ATWK6Ak0eqcSGp0A476xGmhgNkLnfGKII6ZlAhqmyKOtY6/yS6V/gtB/SbLwYi4DbS28v2lF
gG8fD08zneWcleSKoz/vyzja4X9w0cgdJrTtm7pXjyyso7Xhil9Za9F22O7NtTq1Ksr5JR0q74Gm
dIkMgTSBCm3yCHcgyBq5PvHekX9lJG3ugN+RVFWf6qxvtzS6hNj1nz7hwCvHmg9F/xLlzsmlfs8C
jpah8D8niSK3iqM/RoYWNcVFBYR30QO6x5Ei+zhkpPSIdmPkZnDULUpXuRBsyiwlzQfNv5z+Cj8m
UF3B97NTphF+ynTIZfHSSivZNy45gfmgborqcjPbiL1hEpEBZX55kSBoUY1vxD7uTWBjW42TXJMh
zYjiBSK3t1aN/eOP1VPfbfq5+qgFbvI2z976vv8lpwPzPeDizUx/lBlno67+tcawiwgB2bRzJzdU
kVeMMjkpA9Y/I+7uxPqthE/ESq+XDCv+Dx4On70MTWNFqmW0Ra+TnaVj76FLRUfbaAGq9P6BnNWf
shvDW2944S0Vob+pMABt8cPju4FmsVnOBMS1JHP4E4eNBqd9dbr8yJww+ywyRLFGgjIZAbBe2dnc
ngI063Q9JzdL71ZX3kTgk7vkmPc2CoiGTuJy69pVsBEl2GrSU5ujlSW3wi/wk0xSRucUECC9oNOf
IfA6O7unURvitKDfrP8ihstZnoTD3axDKImflpf7K572ixjGlxpwMBZwSba9j17GGiiBqi7jHQ5r
RNwdVDvUyKxiHYmlyRjFw5tg3Rj6vggwdBLCv2MPBp+aoMk8hZUu8qDbkPzHSajVM9PRbyvNigtR
Ftl2SNoQtnqKSddBtNrwatTszV+VVg9q3LOXJ/3n6EOF9NFlEmID1sJEjP48xykuO6/qXrlIsDZn
9dYXLvwwZkQne8R+pom20YqPP6H+Up0FqNn2PqIufpaN8RxLWnGyVppD47LcEIW170PxmWTeeKUX
WEmXE3D2+WAcg6SDND3Uc7Pj9xtI+A1NyLzjvB8Ll1Bfg2N2ov+hAMzbTbP40yAjoM85Aer+bIXP
LY/4jSGry1VUIhEzQuZ6soJ763Q/EJQfYdN7VzfhJZr/+CMXLaFMwTrTybto49+9A68HDNknmyuu
Y5DugYwCvF7ZuSDuYeuPdnXg+6g2tdcGFFNsyQtEYS95aHzkoWZHnSYfTu881waq/GJICkAqd2ew
81vTYvcstMFsCchy5YHlLbm3n4d27UasgXmSdr2Jq7+BRpVXjntXfovRwV2X5oAc2nKfYpP9DT6I
as1jWp/hdJ172As3P66PFM/5OoOeC7A5e8V7plezSb6v0f5I1+D6pvLEEqdedcuMp0hJ2x1gdXmT
R25K3B6avMM1RmLaqhuILwMnnxrEQQ74UVK37NecuPO+9t2zf58a7b5jHOJOGGdrN4dptnaaNv40
HGfnsaDHHvvNq1cgx2Bqw8g5uOkRQNusVkY3J3dyEgvOpb3rplsSqLGblbASmwnnFY4eHJO0r6sy
EETzsFqzy9dYTdG1SNVqjIrh0tcUdk6JFJ3Hm0OVKhA4F4lOXSPG3aADMKU+FECki/8sxm67rsu+
FlDFMcWt7gMAYajmB4dyvnmNd2uihpxkBNMkJ4bVqTJaMrmbMcIuME0EN22cCRFzDl5g5QTeR9f0
1gr75TvVewpOz4Bpn6wiZf72kkhvO5u5oMXnGlEHK7kpkI/uBebRTRn5fHtDenKKoUTX8CgL28KP
S0iFDJ2TV82XPu0A0NYoGow8P405NVyGagYHfriPsDVROKNeqn6x5TXWakLrXQ6+uXL7/iXuQ2dX
y6eiX/IkFE2S5SSoudmyVspjgggdbSBTJNe9s9Kmt22RNMHME+5iVYWvhbJxiOtXomux1DnGG3dC
tOqFQloZO8+TSoi/m5lMB1XNGJ9MVK15cQoGT/TkU4nXMcy7nyZMrLPh6F804CU6BhaXui4Pyc4e
0HNL3sCmQvvfFGtSfvFUBpXek/1qr1uekSIyT5ORcdx0xOBeOdjGLW+bz73HQRBk3ilKxT/XA6UG
TKIn+qVV61pi23AVgvAYVCD9kbEjQOmvXU6kNyfBn5xEjDN1oZsyKarsjGHh3LrrPgeDIWI1sm4l
vmZ0gP3DCeqJaNjpGU1KBwgaTjOaL38nyAbYCsZ0k3a/bLdMd577Z7SdwzRXb40tcHGxjsp1dVY9
rhFug96PDiDSuCUq1seakFMsQ06K7aZjrFADI8z2bTZcwo7fKhrM7wapPTMQroduKteDkb2mQyg2
roHrcvbbg6KuWs3wS0VYnhnR/m6QjeRZ9TbrFiNq2u8S24kPwoEXziromegZvIAzX456eMEumwt1
YQvy8DQB75JShkei/AfVEepkypyC++TDHJOTCyp/h0lTw6u4W4MJiroV17QhIhX/GHC4IPmK214e
esjvm1LwJDT+f6FgfJ1oPi+1V6klCbY7mV12xVyDH6JeUoZHRX2HZ85wn4e8n45V+DMi4wNtffB8
Nl6mCpYCegKXETKwztxFfNPe6OKQudq79hEZYMuIkSxWledc0Tkwurcbaq6kPIzkra4qhyV86Bwb
BcMm4Qve4UjcTBAGTnYgr2ETf2iVE1kdp9a+AHUEgUBsvMh4K2D/bgXgxDkz6wPxEe9wnT67svon
lBHtDJsoL4ddYsEN5Q34hNP5N9snQCTaQHMSeY+4NMJH8GK13b9lHvCqyEPCUy0uhJIwXO+2qSu7
c9JHL5UVTLdGYO8NupRLQup8Y/YLkROw4Aox6N5y5oLGKiz2hlsXG2C0n7Ulkv3Ismsft/NHIdz8
FCNbbqkIDwOj+STKgyNv/POguv7q41UTNSaO2QeMAg4UUYqFIVa0Y0o2uzqhGQoZ48EJKgNtr2s7
ad9SmyUWCvU6Ir8ES8iJS79BQRCm27iYSdldtmydMS9/eo09lz6yE3GztjVmz8p1pm2T47oXbb9T
CpMT+SrPvWXYAG77q6EC2KPGYGzKeuBdMFo4M6GpDkk+PRh6hHvPNDBcwjVjOD//Qv7FaZblex/e
3440rubdCN1iHYVEcqkqIcjNC7feyEDZt9PmmLvtfOYxClgmsAcktHyjR2u459ZUXRNVYPy1AYcA
syKYvSz+loRSbczWba9t1n134LNIbLL30+jYDyLxvLvVNE9zMPZclZ5H6dKJKzwboiE649dkXgtk
3z9ZvB1j0sZsK6tfx4Z4oM77cJvqZFD8MH9POevDPD3zRphHItdY40K088fI3aSVw0xrTg7ZlJE0
56fZgbUPW8JlkdEAFaiJL0EMNhNd6PjYR/n2gmNGFtKXEclrxKQjpTWD8cDWNndrgl69q5ZoQyZU
6HtzjjasTSHlo1BHj2Od/vvRVsH77Ir+gP9S3SvBLoALJNmRnpTcLVpj4PunhaZPGCoUAaqskw5Q
/aYqWYCHaLzHutmCSow3+QDIAPAL37jBiitdjukpJbOviGu5aVT9r0hx/hs9YVg42K1DYif+UWSR
OMQBG1W2PPthltY908Nz77M7YhSeH+BQ+buesR5vIyVDJ3qbhsh4Iu6xOwJSPuU5Kp60CyC+B1mE
D7QTl7KOEFJK9RdeDKdw7oKQkvWxYVb/qPxRbGc9njiqx81oClKO55k5dqUaNJw50FShrhXw3RFS
/IUzgPz6jKQJ6oWEkJwn9FbJFdv1X9mN3c7PKr1xI5nju3bnq00OQTVD1exKDa7KXGV+pm5jIZlA
uwY8HHoDe3ieMCRXmiUYHGe5ISbE2Dm19q5AgbGNJu3TXEp16mT10+QK36aUF4zhMJ0Gxt8pyOUN
EJtfdq7MJ/zj/Ee8fe7ZZK0bmbnuU83uxjX8S6xS/eLa3Pphc8e7RnudMm2weOqu//0IbbBG7FEA
C1ikU0tzuBd2A6TA1NdBQv/NOagjYpxOUZ3wEeglssCjXS+98aNOXeMQWx61kt1yZeJ1sbLyGpTx
SRkMqMKwpamBtiaW0W5nE46NPfAWgDHhUeM1qZAsbuwiIk/YYGrLi73P2Q8fNEMSnhX96jbOyaa1
oK8VdxkP+IjL5sdsrZ0zNd0LQmyS3+wkIPJPPuAPSF42pvuwLYj0cif5gTiCfDxi35jzvIOkI3eu
EUzJjcQ+J4trPglHuRoyP961eNcORDJKEpPt5IwGul5FiPYmWJBGJb8stj6rwle/09BaWm2GGAaP
IuiJtRfNu0gCUUJVuy0G3rne8z6t3H3ySYFbMz/66FSN463cAlO/qxzERdgzeyk5fOBU0tiznm/6
9puG13OzJ8+O3yN1KNmWr4Q9LopJchzThlbZ7yxiAzMMjtbb1JKoQcZkSSsvgz0cYvajIr1ESfmY
Amyo5cgFUrjDNqrY6/Xxs5uOyR5OA386Oe3UY1EN1sGOd55Iqe0xPqwhOZ9qzSgyKYg0rJE4bOYk
wG4+/TNS/LoydlDOsaaUaeDucs7k7X9RqKX6wyg46exXu6/eAkGv4MbdH68IX2zGuXsjFB9lRliL
KNN1ERfuvhPfVdeNJ4tectV35luwbG5HdNd+6/wZ43oToNn0KvOjHocfSXJiiC9+6xsuwKgf3/3l
TVa7613ijVFt19NEuRE1W85tY6HekiQ5V5/1AEfdrlfYWYuVabLnHF06+ZqwGVWIczZihBkcb+Oh
JVnmsYfO6S5TQizrwonwJwQlxAfNfKTc85us47IJXSAaA4RxbyZnUILrjEwM7oi9demxRbTK7Jom
5q9Skl7JEKav4/BKLWysVPLwFEvYMrAIucIc2XZ1xWev31lzEN1YmM8LCcQkXhkDSnQSTvXu58O8
11FukyXZMRVvMVZNDpBzoY+zbB/KqqAmtNkb2g84sPEr+64XUBVPds1UPmoRorfTCyRSsQJ1Q2Gg
xJdovdcBrrQdPC8g3xqtYhVzc2IgMG8x9a6BNiPKP8OMRrEjS23ddnR384D3fZBRvZwuO9Ogypvr
Wa1ndIir0Vgqx4rlpxnkt1xzapkT3XxB6TXZ4Wtr/c4S3W2nFFxtzCketeJXYkvEMnGw63rnJyxc
vKrIbNe6ka8aZMRCL0dUK6oIQzbbd3rOdWfmqLuaZItLFMZbjk22SudoHbmjuQp979HMnHijsOpV
Nrq7qeYZEvb0WgTyLZGy2dgRu3yZ4+8ZrAa7t539YM2jn+JJgshcrrbSsk68bMEOeAN75GL5ewb2
tzIhBtE11016TdOZOTQL6KpzN37WbhjefJiRDokFZLAfCwILHVLFU5LSKef1l2ff7ZjeCeZTDZAS
1JBB5M4+AqeyDcZF2R1WHx5qsfUQqxVql39Va+yYvODlCjwLDGX68M1oiWHDIA78zcjFDQQ8UqTU
vGvtXlMHCPR31ea/EKS9kyfsXnhojOl3muCWd9wW7CCWYxu72rrCz5gazX3O5ujgu/ltDugG3Pew
RiYWweFgfNp+qIn1j5hQ9IRhvDGdYh/M0duUO7cCtdYaxoGxMev07Lixs7ErhpwaCoVLkt+myjjK
zP61E+Xae55xgMy1f9JQI1G1UwFG3Byje0SMccH5+zKJedqG2XwErKBZFTj+jur6RAgvLDdYjDvA
NmtUVfW5nSHtmmm3Q6YAi9mr9sQYCZhKCa97a+9EU/5NerH15uHWlQPrZcnj6wxxuxnxF6ycYUAR
JbkvY9md6hppD83PwG7YRVSF0f9o10+kY7Fiw8SyrALXGWDDS4ZEaEtq08S/CYIriUEHKxu/EWlj
aosDId0iGLDfkVT3A3lmiDBf0HNd5yqzD9HIWi1OnGAf1M+2FMNb7aaKnU7nX1t2pKOIlnILSGcW
isNIrWQ6HQ9wFGjWpMsP0ufk///J6jfGENFpw9a7hxCFfT15N0UQ5gZwIunZ3dBefWt4JqzNItFB
q6PKrJeROczDVon9cFpWUOyb6iCJrynrrX1mcre3xA5dqoUgPEvxPA6Ikhp4hZgeKbt618FwH0fH
QLk/GHMh0c4JaWWSKm0oacmwvzX4xoV8ok/bVjZePiO0b0k9PylvuHhNk0DDKWr0Le5h8AjxmYkc
SzhLN7JclIcB188MZAYYI5rp6D7THYGA6psLXAH0KLn3sEJr2hZJ6Fycvc7KE7qprSeiae8NjN37
ZtbrvpBy8RVZmPDPDsCrXet946uQp9YtD2VRIAtc295wD113Nfph/S4I68wjHR2zWf/ORXH1wLyv
BMauKYEOxloovTmxRXT3xNNeK5/DT+ckSsYsdtmaHyCbNEc451vQ74pdBXglxqRc3mVxZmRinrKy
7m9Y2HKerBqWOaCPvd8mNZQB6xSgBr9Zpl6eU7PnBT1P8TyiFCBwMZWRiaPe8s8EK2gYidAGRntE
vy0na2uLgkkgIsgpyq1tOxrDypogE2AjnA9AjfaFmaRHjAHgdjyxct1aXYKAyRhvdHgwTP3tyubQ
oha8Cy1ZEszi2niWSbaR2Pd+w6DamRQ7DiRLhfCOjRtQGycGYRutPhSulCeeMtKFeu6ksbqkUHfI
TX9YbFDuWUpEXMvkYMMYWB5osix0rZC1Y0tZl2D2nt22rW4V05HN7HmXib/1L8UcyEJ8v5foyNez
mzLUyxHAmJR36p3QhODm8g5z0rvZtg4lyzxEQZXtx4/eEp9F0RLU3euXOOmmW2VH7KpD+obOAkQC
EY3tuSfOYupOcS3yTWkH/i1d4ON9VG+cqqh5TX3ATHDrZvQ1gx94u9zGpUAlNVMjql2vwuI+ufCV
o94QR78cyO7zY9RB4ZONtOGl7Lx3Pxurk3SLa5lU7WuJYfpsefO7TfL1mQvc32pBfHMTduoW5yzP
orjSO011ea5xlvqzGxxGK/htYmn4lQfzPehV86NaloWJufE9y17LMbGvBKSy/skGgm8G8DZlVHxO
3GRWRgPPVHx28g8Wzh9EWcIlqfJdXEzlptQhl/HItof655/XMKf04+jRWQUnrNKPFtsuo/2B2M42
CMFhsVqxG8I4SuFtQHSmR1NoeiwvrJn/QhSZWc2nY/5GcQO+PO4Ac5KizMTYMJ+JD8wZPnma9LO+
Z6tf+gwIYQdCWp+mvSVOfQZfvjKmU0oO5pZl93SwabGyNnqoVqG8suxdZfQHDHjMnakPB2VtyLfq
XfGIJpDtja26TTH21zLo34g8sNeDxAWacrhl6h+Hj7nq2+w7di3zLI/xBPyKDRSCBFSkNYMqv5rG
XZ59Y8H53bSjfwjigz+Yb5bINjFQ2kNlw9n1jfyM6Kz43LZwyN55dd1V9p05Ov3yh3o3VvwtJjnI
FyfxbFAqhYWUFEDHoKrwYZC6uMLbVR0KIexDx+sLjDWmAtHDkQriNXJkimxFA6cKc9Lv5gIelZe1
+4ToztUEMOA5zT6EejMYecbsVp6l2YANA9I0zZbLo2+vhtnvt6Nru1sKiGRvF/CAHLdm9pG31boF
/bwbl1tLLg9h3FEnJkwKaaKK6qK1R99etgsdYMSGjQgoHQJ5Awe5tWI9nZpo3pMyMqy7chJHJEmq
q6OTU+rhqXCACKRpfGYjZqT6Hs06fnbyFhARzkWGuT6KP8VeYrZvy8br9t8/YSOMGHeXyXpkqyJs
X5xZjEF0TNQeKs7yDV09pMX57P+up6R/8SvrxRf6Jbeq+MJ46rOd6/yEnVStw6bu9mTQXqIhvHUt
EY95jsGz8vo7Ckpa3bHQj07+xFXnk7LhtWgOTdQhLE1WLVSyewHwZBuPdL8REdCVZ5UrVkbVgwkN
XQKKCqhrYAw7UgLveWz8YsfubOIsbw7DFGFFMIizV+mizxsvMR+iY6OBDAX1TtEZ18wwX1pNsFEo
p1ufRw1SURIsIkLTWFyp4mpL7yMTALsMh9phIFukM3i5psL/Vov6Jmjq96icurOnm3/hONX7Js6y
G1FUzNkK8gQzUOOnZPkxBATx5JF8mQsS38spaW5x6O/b3kaerqudGKSx4zzaDo4kQ4OQdjKKxpPt
hG9JUHaPQAIWK6ZZHTpkck6Z/rIYw6wI2GZhv9R0GUGE6x7I5Gqo63gnVLdVeiCWwW1+O446DJDa
GCLHXy4Zk6h52BdSpvu1JzeR8j9aQiRWS1aFxx+dVikroArhOSImhZiSpQqdrYzTM0RRUMsuLVCI
fY/VpmJ/ML901DPrvnGYV8CvMkP/OMa4qhSirSoVmlkiUdIzh94EYS+zTCzG/Paqn9iXEjM0HYyU
09bOo+c+WcffYmSRxiY4s41bnpYgm/x4Bpc9o+tCIWQaVnPgXD+MrfpA8T4fB3IdEke9twv3K40E
kSdagHKOw/6DI2ft1zPfgYsLVbQvNFrpqz+2F235SKO6xjki20UJ03bfBvSeR4KTQhsOAIoYAhBT
s/5Br/7CQiZ5tv3xzAHQHkExeYzUTPNjrmpSnPyMZdAg/pVmQZ5GKD8MRAf+wi9Tmygx422gzHRH
yFawasaa1F3524ho5616Gl6pX9VODQmvRF5t0FVw7nu0kU46PVido8onbnVbd9g7Jmv8jIryYZaI
Yh3TU1tsed5JSSbYsL+R1bC7U325lWb5XMagPkM+qt2cIztMsDASpMuJXffIAl2Z++RssOeLtbWp
IqUP3LS8tiA2K5DfD/bbcueMHu7nISWEuuZJjZKcOAlKfoC05z7R85r088wKifnl2L8yVuCZodRb
ETWAQCi336Y6vM2xDE8MFDj8JfNN6Gts3zu4rjmZXBxkj7JqvStkXaJvWNkTW6i6OHnBzL/kIrgn
bsLfg50e8z7Od13l72pjYed2H5qUzaPb+tSt2XSUQ+1tprqfWE1iGw8mOJ5OS7IbZmWEdBwJKTHa
g1UdR796bwMD2YDekxn2Jefuq6/qlmINF0sUeflaWX8IsPRPAft4aFukUO6sRcWSyulJx1gHVEKE
aX6r+6vIWKKy50tWITJEnnmwtXkTN0+VoDPJXLfYoJ564mQajikRHk333VDlrSQRTBztgIg7xNuO
Rsw4RshrB+oGMsd7hrFm8uwxWJdm9+rMA7mqkd2feS671yEZsVjbst6J4jzYgd4ntfHlWCxGrNRr
TiZOi0CjqGpdGo8AAE5GvpxV9OkhI/2i7JNdveSWMHQni3Ik5lfBDeCkReYoaxaVLjpptOTYMLOv
1HF5fUFOWf0QbzL3YaO8yycDQQFUS7M7NtTWRKOy2Hxz7PGV+BM01Zoha0IFkRLI61s31ravTZgh
sOj/pFkACQJmu4qwfBKYc2WEyH8uNL4whZ7H0LynDXaEHDLPocUbt55l9jpoFnzs7XPSbetxDWbM
vTdFtYNES6mLoJMRGdL0ZRt3qEk3BxCIYF5B2lo3YoD3HFv98Txl6sPwgJUWVzOE7hl5JhkA5A1y
ee7G0QJV5jI8DiJgPDAiLBlsPT3Ev7DA1JN6jB4JMjUesKyEe9kjlTcsNnqT9wIT7FQinj567bAx
ese6tH5L2I+5RFnPtnOr8Igp26+eaxtrKlm90Y9s8dAltr0HRmMBVwVQi63JXjuLeFbajb4H6K1y
qvhRF+Mx7eFsZqRBewh32DegZfItEd3GiE3wVItzPHj8tSxkehDkj6RH01qM5qs1cE5y7eWH3lZq
JephNWhtbBs3PiD9bBG0ZkRvWfYxh1l2c2W5aV0r/PSXQKJ8U1sjVLTWKF8tzK+zMQX4x9NuXbJC
us66aa9FwMIlncQPEiNKzRbSorb6z0ABeMc5q06EKHyFLTk0nabWy5C7YkYhAuBUkLaS969QSqYz
IYIs7NycFGdIRXY1fKJ/YqJelc2mRhK8Yon5qVBuAT5IwPXZPTu5KHr67wffP79W6vyBFhAQP5sS
GRN3xypp3FsRXHKceNuRMOtNUlfzoZsp91B6bWkapncyzD+5BohkLsc3x3FOAVXZechiWkHTPplh
+VJJtCDxKO4hK8QUYesNTbxcYWC0roFkQO7PA+vjKEBVNiQnTUABqWoEnnM3H6auX8YMgOtI1nA2
hh1FKDudkipC+ltn6zlRurLtiplShDUDCSTBlh46ydlvxv3YRq+BJl6cpazxIhe4hTP25PLhbnh4
Iw+mKEOU/+QWHZw2xdK2rOrlXAMk5oBA0oen2xlQcoh6VZfmtFJB6V3GzHAvY8fkLp0TDfei0xd3
xgnUjySgBMMpxrTn+UOHvdn600+SpGtTAJgDLbgxYjiPLLkY4AMVLnX6mddN+9TSd7vWnD9kxnYm
7wlwpvq5T+9W7B7xnHnfwmFLZVfy4FK4Hd3RUc95cc0cc7xDQN+GUxKSlKXjVS/z6EIEKGNYZ3Fz
GJnHGcJ0IAgXwd0Q620/OeNZFFQPErEmK+b51s3GfBot9eJrkp9wnec704XFOKoqWPU2+BdyCiek
ida+UWpXYlI9Rv2KlJkdyUfiVYalt5es4pmGQWiSWfyXPc/DLyL3mAkv3jXV/MPJySNvLpvTkZFq
b3EZNwyhpHHsGdui1U/kBUFRjyXtdaap5tsgomFRlrUVH2PguSh0vMa8wJ0Q7Bqdo8B5Rh4JP9DW
fbppGnLkxZCFsZUwSeZ/KmdwD7WRMkdP5lPhqPiuhvaOPGg607Mzogp+y7lCCmG1VF8muUqJjVqo
9NbdlNlPY8WSeRbdMev937nujBMz17fOw1NKg3a3rdxbzXY/okqys71Kgq8h7OR3pn9iGxakDrP3
Dvcban5eH3gT5ceIvCa2remL5MWjbwJrS4k13dU2dW3bZ4R3kXPsEE6oWXQ7BUN3zP5qG7v5eMsI
ODwtrqS5SbIbIOVyq3LaXzPr1AVNwi61+aqNkco3aUg89amIPEddJ6rmtdE0h9AUzOr0w9HQpTG3
HAvvM5fwXqdIX+PR/BPrGa1ooegJimNnZ/m6oGTEf+axYD6PrroX5P0wPcrCFWf4xkr/R92ZLEmO
a9v1V/QDvAaSIEFO3Z3ehnv0TeaEFplRwb7v+fVaiPsk09NAZs/sTVSDsuoyK5xOAAfn7L123B+M
hJaWVIa2FvYHnGjkg2fffWzCt1wIoiq8LiCwGbIqumEu1XVXpUTfZp+yUeV2LcR3vYwHA1TVFD2E
ExomV3toRjAXRk029tBK4x5udHydHcKOpj7lrhcRSDj4dECduL5PBWR99zexBQaWREs/1/gwePXv
ny4NQq/xGmfNAyqD5ThNiMBa9iQfsvLdWL8bokOm6nuntHL6XyE1ZRuzf7MKNH6+weIW40jI0rvF
nb1HNzR+eQUt5RWrOfZnj9PatCQ6vw43TEbAm007/0qr+8UO2wi++kzpC3AUwWno3cj5zmlhEUTW
M92S6b5a4Rgg4qQnyrS+DVuxK/CJ7atIlteo6pA3WcWpKTB49207PyQTew/qsoWbb36dUqhPPYR4
AuZibY+0oaOGJRh78hkOTSaiIK+na+c14dY1UL2iQnuoYVBywPTPdTE2W6MJP9YQyVkTOQA+k1Ib
Q4PRYFBvQXwuw+5NZclX22eoNmN5LlKuuggJ9O0jcZC3QOxuMjPIkiLFIGY/0RjogtSvP8ERfo/2
9DG0J8P0npcZn0hiL8+RjXiH29pfB+0uLFAsPuRkgQvm35f+eJ3Iccjz8WKiuSbVxZA2Uz8W8+Qt
SEPW5+oe1f508BOmw6gzOAkiyrDBFr+imo9YE/pAK2XejGE8bypJuLHDs1nQZW8Sd2ooqA18VH76
bE4MPBxv1xPFGeTpjDBJOwCLiU5l23WPU7ofh/kp8ds/+eD+U6TTe6TQIcDydocePmqFEE0DmLyC
VCOX7oBnmduyzDewgG+J5KGv5vrVxdEhrfPvMG2BuxMdLtC5VUZ6E9145wtlsvskT2NIcmgzgb6Y
QjwPXsKCqWxYr9YGB0WDGYXCUmKbOuhnIEY+VqUm1MSuqpEFVTNrXn+M+NusmdZ7zETaaZwu5BYc
cgOZp5+Ht2lNXJDh1ElTlUJPXQyFy2QjIn65Qnm/q4qJsISyr07G0gSp1QQqGQwiChjWVbP6mjJy
NfJ6PRswzBBkZ27Qte6llOmrL6eSDjZTIYITy3NvFqchtWllS51tRoTUplVRccqsSWftNR9gf2oB
tbpPmyiYYbiA01s/KnoRodB3upTAHPbIzpPWXgn1Wc/PqXWZfexS9hITJxBlCBMzg/KL8qnwMsru
erh25rcEaoy4oBM7syCajT2E2M7oy5UdtOTY+dtXCv2Khw3ULfiORkkj3kd1N8XLs4hSh9fNfu7b
EoEyp6BVDYKooCnGuO+yVfrVfeW9FG3+5iS8ZZZeBYObfE0m1DTTQkhMq2Rm/dBlpBvV02Rgf4yn
9EsuyQsyWuwvM3bbYS6RxTb3TOT+FA4/LLGNxXZhSdF3IngCFpzB8wqbjBtjmf/Ga/Xktb44Zt0v
uh/2lisXY4gug92cpfUuEWbEbVDs87i8t8Cbx5khjnY0kzCBlQI5rvkOIAMH9MqFKiq7B4Om7g57
LuZej2wHsmq5vDvGfSymW82IYaeojoLFoL1sMdQmlBTQsZHP6CrbYBbi2IOoXaKPBb8v0dC6fzPO
TK9idQBHrDYMAA9DHPFdZqj5GK3c0RgMap9kkSZZuIpxcGxpbzGg2jihfPVSOJRNySIrm7M3UfOy
Ju/BRv81wvJF6a+vmttdNw/dfe9+h1g/gmb2isBD5xg7awPuHMsQ6XubJm5pWoXsZDJL97XtXFdC
ILDkZgezK0mCbR4jMqBe5OReV5LvVr9Qv1P/RFr0LwP4y13T0HxGHeAfpja+GoWrLibdscJu1GNV
nEfgXBRt2AKLLL3P6wi7mu3sINP328XM64CLEeaUeh/avB6OkOKIUm4rSCeDKJx0ATfpAJoa4n2K
IoVqy/SNbTE4h6atosBRPYLEsiHYwGTpYzCigpMruebJF500hjjfg2txP52bfT8AKlxr96nEXbBV
NEQ2klxouOk9zE7ejrotyFZk7sU6KffYdzYNZS8gP4YPA5kJ2eB2m3mqkaZbyQfyXfJ8V+75InIf
p0XtRn6XbTbXujkBZ3NO+dBJimK1pk9QtszGQEnuBh9RWEgqZFQzLVk6TxxNlydNbc31p+/uUjs+
xos6ky1Y7+yVc5aW4XawhHPEnNhuhVVYm9AtQuSViDlKAggKnKh7mMw9dYPxNjTs9Ywds4PjOWRU
I8U6u+VTwpxon7Qp+i6RvjL71iIRrD3lks6bxvS7YM4SicjRfRr98oi8hza+4uSzfZRhdYoNPf6K
HYNIZKq9aY7/8igg5bIBbmcfeWuU1rgXQzqotYvyQy+athj+mNV0GAmsKRESm+miZfuE9DI4fGwi
jsi1Mdn24KXMlpcd1mmYEXXbUCHouvZmG8T+RQ6x+yh4eRFsk8FQDUjOXWOh5mrandenDrPvIC6a
37072A+Uq/ulchwqYQfdFb7i2q1RdWNNP3hVd1C+8YIvhAn1nNzlo/XLoDV+GClKQVrOOw+3FyjY
E3qS58llRgxek9Zs2JQAJ2rKHds7Z0K+DWn/26jbPV6dkVen+fTi8BWMjH2yTftzcPyHuRhD8hxY
7j+vs36vm4xRuHQIih3ImSaFetkw2+4CwkhSrlL6cku7E6PaFqvvOyXor5gMvFakXyug/m2B33OX
vq7+cNWdTIopF2vRQJJovHKGOiRbQM8gag/XYoeUkV4T9XVOJclTV4ThlJBxZ6KqZtND0hWHH+E0
wfMH3Ip6UTxzHx02kVnukPJGgT/w5fczYfB+/ssoOX9lzOTOn2cPjdFa7ksUB/7Y/6rC+WOOcVwQ
Ev2PFQ4YLmymDVHNj9wwf9sMxPnwmvg79BD1Akw8xWqv1pDyYsKSBBcCeoCk6h2AI0QWFZST8Fr3
DRr+PCsYleM9hPOD7Y684ocJe27DOdTPqIpBZfG+8UvmAmaMaMTLT03AlJY0On11bX2OFe7UFG0O
v1XusP5UjycX1YXpmYLEPkZ7OeswM4ynGUIWXWFMcKU7H2jeV1u7RTe6usQfesLlWMh5WhGDuY2d
Yz0Ixn/idhaHbpCRxj4ffk7lKl7Ia2khYxAEsq5leMBwSopGZb8YXnVFD0Rp6RTYfs9pzVDn53SM
ipEet0uxT5PbCUyr/d1Be18dtoeCQg8Qx3mZU7xUCHSSpPhKwphjkFJxTNiMzE78hohwMNFd+ION
yY9RyM/DsMPwi0vpz7lspK1ike98wDBB5FkMtinRKg8CBtPCE+z/Q5xpGfK8tlvDmT8sY7qKwfRI
wcp3gzMa10yyH60d9l5d6xpsH3GzIKNiX2pT8eHOHPJDbDF74IZeH2cXf0zoRsb+50ZujX141+fm
/c/fISWCB0Ch64Fpcd2521c1lUUaqD4Xe9siScHr++2wNOewGUj/M/l/hs70sihyDX7qvCWzDr6z
1idatqgySUtVTrX3mpovJaSONevhKVvLh6mKvlBdA1spjNMQ01GBCcShw0gaW3yGq7rmJizkrccE
t2kn86wrzHRZCY4RDBPa6jJRRO6ciG5HUp4aD9d3YrMkOiiE+8E5pZzMTCDY5ZGbcfGHMuq6PB6p
qzq85zFtpYwzpEJIKJRxn1X5l2GyOeWj7oaaDJsN3GPYOXEBqUahvWSP2/6UeJkQpz5k67MRe+9c
eHyRnTEEbNHr2WVx9krRUXAQ/AWVCbQyvVp6o9XWkKQJmTkKpXHYhHyfWY3fBLd9MEpWai8fPX8G
5oNYlPsqwEDB7aHnRlC2UQeyggzctfiSTqO2/qsbrR+kvuCsCdmolsh/wu56H8MeGYZqIfiFV9ei
zh5sXfaHzFUtiYlMvaUgmzKPboGPT5FsGbuhbjccShcn5tk4mXcxsUn2EzUuzKd4i06bNqL9xOq4
9SBdSPsCf+ebp6WmmY/ibtcBjkBuhdifonBP/Fa1I12dAZ+vnhonl/ryO7Mxpv6DU9FxcfNTkWW/
I3M4M3T+qGpq+WgC41M58T4yEtKz5v5nd/QcXoS+fcimct6OdOB3rf2rNTxCZ5LNuMCyxK/OjdBL
v4wIy7NiFYQUtT/ry2JjoNNxKWAhMfSiIOiiQC8Jh7pRR+29EoBwbxN3FRf9HV423hN/4EvWOVOj
xWGawKBHTkhPogWHGrt/u4zKep36BzHpdlLMS0tA7NfPCdsQCqsn71AlHF1Xzw2clHH9q2q4heyh
iAopD7HIyUQ++8VInU4yptYRct0r2RThbn3RqAEhgBW+Hjkuy45xNQx10CuS4wweKV9HxU4zdgUC
ehUYDLW2nLs8P0ERhm5v7yYjjrbC44zQN802AyjgkzYxraZNkanQWthOyWEJ/SlLblXTcrXqi2/S
vLEOFjUqzjLkQPNxgngA6DbMMAq5fNS+uoRS3hqL8rxVgNR7JkdryxLL+NfjKtvA9pKXxCE6Jxo+
wFAQa8YUeuqXf0o/v7U1v9AZGR4W0XxOedu4N4zoTSmuQLV0gSQeyYgB0SC2AhxHGzmoICVJWSEV
dJkOCAJsZoWjbhnX1zkZ82uirllRfDo9icBdySgTZd784ju3ZHTEfmIjDKYo/lQ+b2NigjNrMFAd
nSwLeIn+luvAFS/ruM7jMysXVpM/OZehz59XyWs1JvCguj51/31lzbhK0ocBEUqazK2Z19cCstxm
bTic63DBVQxzYstZAaiEvCbiMPZ2NpbIcLHVzYPodkg/rHus2Jya3IhZrO8Em9HcBf2og9bGoxGP
4gYcf6JZ+wZy1d+1TLmwQ3KdFnV8YVX9u/5QHs8d/SMpsd+tfWH3y5DeIv9PN7PDh7XrnELCOnlc
3GPyEU5zjQvIXCsUiV1s7HLR8rdCdYcl4UuYQu8NjcHMAbA8O6RuD+6i9uuajvtGvQjyvpkpljzD
rodjBIc7aezvxosySBTsTYn1B0AfiwsbH92zU5KYG8+qhxcMKP5TSIElWTw/hxSNA77SAfColSsG
xbSlJDKAFjyamv52nhLHGV4qwmf1D0KvK8t52AMb2WT2QCssIUvGmNod8j6qCMmVKekixjRVWx2w
BL/WiWGyj1hW0HHp2ibKm08EyvHO1eRxxaY0nzPJTAKB6AMesYo7KGTOnnOpHQrvYBjFcBns5SQ6
v72PTHYyVFqHuW2TqwoXdnuLQ18pKQPabj5EaxPa3MQxn/fU5Qbv+74ne/IwOS0jcaCtp3lW8Ncs
j+AzRewNSYpVWIl/A7f/u6mbVyrUqqu++/87u/b/24Bb3/Vgnf6/2Jxf8fL5Px7az69/uvg/xaT8
+5f+B57T+heTeukqU3B7E8qDtPkfMSnyX/jGhCAmxeNL0jEX/yvg1v2X5yrFpB6apmmCzvzfdE7L
/BcUaQs6p6vsn3SV/wqd03GkhgT/n3xl1wQvb6LpcwjdEARI/2c6Z2Ia/kxKd0fdljfnhTZtkJdz
tpOVGz+peLqH3r1qIVCBIsiUzvToIt0+xxbEc2AQ9HWn7UgVRntkOftuHXRGad9UFh0QfsptL8Fb
9VqIJLUkKdHipEjLlEwtWKKwEZdWi5gAmIHqkgPRTlriVGqxkxkbLjiTZIKs4GgvvXqYspRIuwrw
g+caTzqw0Ere8vxj/RFTaVnVrAVWVIJV0GnRFVT//C7WQixryV8Gfz6FYYnOZSY2lCh1ebSbrj6u
VkUWPbikh6J0kPgSUkdFCWUzIWvuuc9iBWCl3ceGl/12/gq/d1HXYSS/Jt5Y/vJRkWGrc6+JFpZJ
FGadst4ojNgovCOWPMYqnxnGwr3t+kjTsmMX0izJZ+3mPEUuErYBLVsZWohOwux77RCdRN5ODphl
p3J5U/V8bbQgzpiRxpE9+lAbB09L5qLFejOAC4O0OArf2S8RzAM3xfxZ9XcVWeRc8dc58CeB2ItP
sYbnqHOWAwMoLKKrv03DadxiOCy3ITFNZXN1uhaNcMbQgVJpoAov3ZPnVm9dY4k9wko9dm63phYL
Si0bLHhRd4OWErZoCmMtLsy1zJC073iDbfkhToZor9AiulqUuMjsmxk5UAotWIy0dBHkyT7VYsYs
aT/sov6IdIWt4FF21Z8S9WOsZZChFkR2WhoJgkZelZZLdkBVd+56rOu5/cNjufdI+KOjEH15EBQx
mHWbXssvjQghZt4v7Ou5TIiVBW+VaMGmrV9CCw0n/DPzUmpZJ32aq9JCzxLFp62lny4aUE9rQbUo
FBOoeZq1UHTQktER7ainRaSFKonLwzIF7ZriqYOJYiECllp8OqBCTbUctdTC1EhLVAVaVTRf5mWx
hjPSbH8T+80SNFrammiRa4batdKy1wn9a6OFsFGK2lBLY2MtkoUUigzRtL1buUTvYucLLzsvWljL
0YvLXIttY1S3s5bfLuhwKy3IdbQ010OjG2mxrkG5sE21gDfWUt5Wi3ozLe+1tNC3RvGbovxdtQTY
GLRzpz23WEPOqUfcnoteuNHC4V5LiFO0xKEWFQ9aXjygM24UgmNbS4/jGtZrgs2rSdBUl/OnI9zw
yACa0qISyZ3kkWLiAVVqteDBbKCtVrgiUTdoGmrxM6EzcOzQQ9taGG1qifSkxdKTlk23Le0Mf4z8
i1cxA6kSGvcu6/xmJ3dt7oxblZrl3omT8OblzpkYzGZPkuB0qCgasPVk5Ynu7XhzlCPOk6po1YxY
VcfWohc+JOd5wQW1RFgr+2I4GgWOV3M2H9wuoktHFOyuz12ajFGfAXXEzBmb2dbVQvMcxTm5hH+b
aIlOcahFll37bk2KLs10z8ugJesib464ha1z1vzJrZLuLPBFNIs7lYTWcdDCd1dL4F0thseBGBQW
OZcotkv3bo1C7azg5pNHDTc5p72zS9WDmCAuhlqFlL8WzYBJQ4I5G5BKd7egzK9QqG9MtPqxFu27
Wr7vZuOdUc2PITrOSiLw91D6Vyj+QU4Eds+TwAmACIt5mgLwok0CHm4BLimn1UGDhPeZANyEk8AH
43JMp8R6YjAetNp4gAZp3qbajFBrWwK6j63Ep2BrwwIMQPsBHfyzqc0MvbY1KPwNnjY6CG15iLX5
QWkbhN/TgasX575tc7YtcycziXlCNNbl569+/gRDBkNY7nXfSOetYwpsERFYet8h54pa27u22pzh
WNg0wuYpoX96YNBH9yfv5RHrwtWKYv8ZnDksAC70Oe05OlVBr40gsbaEJNocMuhTy9SGkRmbcDB7
UwTkSG7Bma3bGabWrbIebVIIT2nCOLsQGNaWMCJH3A77c6R8fBnlcgc9b93kNngTxYu2pYAv91Si
N3vGiofXhfRdua+ADGBkQ8UP379lerRNy7bfC9Vw4mKaWbR7JsdGQ7yvt8EJBz0Ji82Cx3IT0k1g
jMRABx9O7Rl3ZuSdFhBRCp9Orw07huefR4cGxlOHm2cdX1hChCVqSSi227OtjT9+U9LL9/MLkZ7G
bl0yat9EsYtEbzStGNBhIOq0lSjGUxThLTIqJsI+Shw6S+/Gkt1lZnUbTRc7kurvK2ZxtjYq6ZBE
qa1LqTYxhctfUnJprrt39HPe+yx7FdFnt0AKlNe1XO5bbYgKcUYNOKTs1d6Ilv4Alkb8kJioRm2n
Ar+1d/FXjfisXG24mnFeOYNX7iobVFVawiXoa8nMSVu1bG3acuW9MQ6/M949ekOypvgBiEopt8mM
GZG203x0ab/DVrcbSrSLKe6wGpcYOl+8buIyToSIVdAeSi6BG6Yp/h4GzZlND84zKex8CVDFwF6A
M1qWfZjZTA24aCL5VISpl87bbAhIHFwhMjxt7Oj0DLXNzcfvRmdOAAXHAsdRTrqMtsUJbZDrcMqt
2jLXae+cNtEBITG5dWOs63HYMX4Bp6VNdx3uO+Vgw0vw4xmt+Rrhz5u1UY/2Yx+IArZF+GJqK5/6
MfUlzsWzq5ut7X6g5ctgVLB7yx5BCzMQbXKJD7QNGC+1eOS8Ckss/mZMlS3ci0j86n8MhvjMteGw
0tbDGg/ighfR9p9GnImx8F/K1f6dTE2x+YnWEPhIrZnGVoTb1hv8RwyizzJ+0dlnmxD/Y6yNkKM5
PJjpdIp1iDFNii2cY/oSsmZWMdormPHuPc6TczYVPddoHxiNxQVxQuJKloXwJ3RA6J1LH4MmnYzp
GKcPQzETIzq14ZW0wg0bNaNi69UiyufKWh03BtYgBsLiumgzqIsrdNT2UDgvQJvUkWRWI6eZUSs9
l9J2MoylMw5TsMh3xIgeR0WDYcSDmmkzaowrtcadOmmb6iowrK7auspMeFPjZY3wtDqzxTBC21zJ
bsV+j/PVot/GSHVX5mG398q36Y/SNllfG2ZBgFyafP1j29aHxzQNqgtjN+vLr0L9QwIiTZe3VD+Q
SttxO/OziNFCCO3T1YbdEOcuk5oIBnT47ODp9bS5NyrKt6SXXM4f+Pm/ihw0jTYDk9js7g1zuJja
KBxqy3C0fC/aQlxrM3GibcW1NhiHSJNHH8uxq83HQEr2vrYjM0U1Ys1n7d8dbVcmTf0pQobSeqBa
EUlvGt9NmaBVD0Vb3CnJ/DefsD8bJOBQsWOJHvBGp3ikpTZLp7imZ22fFhIjdakt1SBUXBzWVEiP
K5BahBdguC60uXMKSizZPt5svDmFxopQvHFJwL1N6/9DaTu3ha+7bcNfqnVZ6YgJAsMsb/RD97UX
F1uiPpwDHnrPUaR/z3BZAHSAFrZ+M4g/OaIOz1leXGZJwWEKBBxDTxevY1KDmBdL0zijMytQvzRG
BLjU/0gcK7za03wkisk94fkGNxvu/RH6Ig0K3Pdl9s/c2dYhrz6A/njXHCI1SMIy6IsU6rlYaN5i
n9gxGmH8ny7vi82TWqYYW92AJsF0vjOItTtpCez0ofuUwpBmoMqAPU6ayyjHdoequq9X6n9PGx5o
xpktfZiiPA2lNx1BzUlwTPYB81O6n1bf3PfCWXiQPYng6D1A+8RoKugPp7SWqBPNIaePUVWYtNMG
/co4PVp99N7RuATum5JhVP3tKJwOVUMN1w/jIwjOkR9xqMAKIfsQ9h8Ed88j4y0iTsx25/9xJkZ5
DsHqu11alnyK/NWfkJt1pv9hAnLbuIuDqsvon7NxhI3VQbdpJ3JwBGWc14COjsJxt8QF6PQQNvmI
Hh7HxR8/GXZVDnwgNtD4yrLgiNUyLHwPu3pv5+qzj4kggDxJsd15tDbtB6MT8Hzm/BWkhnXxMS7a
VUkoA87bddhHLuP/wQc/vbIzBcpu3zqr+F2u4hpHPj3f6MVmgraPPcLJPPVVdrZ6pZHDbBB4zRb+
OTnKBcPxBVhzN1j28xVl4xXVy/QqZ86cyDZQD8wzttXu3XErByutAB0S1X/J+jg3WeG8uxwMU28E
fR2ym0QjIwnFlyJxS16h6G3c0PxGWEFGI9syrgpwOj0iDEyGLsPqAQWKg4YxXBBxdtHfemVW448O
YvjeGXfV6sRPA8rZpObjr0VPsEbWne0pDoaV0w3cGlcvwj02Aw3oTZIbE53Aqjmk0GC9AS99yqKG
PYMWf3UoNJs8XnbznL4v1ViDTYeBuGQoitOcSM7WOQ4NY3VWdHmoeSa99ByC6N4dKx2eS/OfpDjE
wl4vBnT8Q1fK7skyCv/Y2fdg23FQTmZQQLPbhurKke2dxsg4xW6cBhw2+FvGf+i0GkfSrzigKibs
nsexNNkxI9p8SFAI5APoQYtgJZTB5TCmdzAwL6EBbhFdBQnZ3b41x3nfVqA5vGwasGYbh6IU9lHG
qLS7dsLP43JXV9nKbPwPzlfSO8hcwIBK8BtKapwZpu7+4vpz8DOQNsk3nE4HSGKgK3f9pLViepnp
d3/UdmefBiECqmbvFt2pGQh7tYh02Xl1Wh2iOU0R1Uzf7cBQ3kQchP/V3vtJ9Q1rrQBp4H1SEGC3
m8FfImiGW5dl7aZKiBwQG9m88gokuzVWxmG9k2pYH8DZv6Ve+B6H/fqcYsoOulj806b9t+sMYmsw
Sg2aVGvoo8gMWGtEs+fKOlExM1tpMnkeqvzW1bV8KCGCpCqHKaKqs6ncP5lfYV5Lq2tXY1SYZ3Pf
mepVJsCHWnAx0m2KI8rHbbSclrG+A7+6Yqpp7kzYIJ6BKy+MluHca9iHsKz6BB7CDcbaeVsUKyH2
x4C77etQ2fmv6DaEjA6WTL117oR/Ch/wuc+tQIz1cllT+V2WCohdJ827UQK99NrsIcyTe0UksNaF
VcGgxLflSfiXggAB3AzeuRgzALuOccXHQwcf4Wu8Bh2egUD4lKkwlgGEnZvanGH1n12BjC2bxvCh
WZpnkdkEQkSovAwcOOXK7aBFFYQhwAzmwsZsL6n7JLYdvDVGfkCGwCCyZ9VaTKFfZwTEOezNHr3c
VzEgGA0ZOKrQ+xZixuGeUWemCaGGTZQBAjQnZggK2CO1Xxa/pWJ4E4hxcbQDkgsr+ytVbfq81uJq
9vrDDDOhnzQhznM3vDa5Vd2Uy9wyEf5Tnabc5XsSLBa7PtJR2IcFx5fpq2FrprFzFaJljIQ3w0jk
32oy02NsNIcI7cbJkNw4EpfeQ1ItAzE+Mtx2Mx+xashZh9+yd9eFjRqAFTpNJFFzCdzIkyQiGs3N
N7jiFl6Tgb9z3vJOmbva8p0DTwrbWTE/DiZQoCZFng6M+0Ibc4/Y1DoYXcXPt9aBHOz0miTiTi34
WJncPBKve5MJTr08H4jHKYPcfuskzB1uWfiLUbMHKb73u4bZQ2cnyw17RiTt6NFYul1nV7xSCPZs
nIuBlOqlWi1DccYX8iJ895BZnnVXgn/qlLSOUWVYQcU1gKeOOmVZzF1kNcl+8Tz066jWkwGLH9yQ
FUdcZx/NvqD6B0V0LOue6woI0w22VIAelkj3rf0P1g6m2grCUWamvyejfadGevWsxN9yjWNemXPG
CfgBQZy4SL/1b4rs7iuawFJlzbxshS/Ks4ccHDlT5+yyhmK68Cn6GFAz8hlKTiyaFFl9qnrnk4IX
2bHr3kYsx0xlscRScVRx/ojS/lOJ4rOCMb3PvOVrWnpJ4df9VQ5Q4d43rPeJFl9IssWtIxSYUdIL
953lZWFIqsLMP3HN6uiirf4+siY/EJjjNgMGuZtTYyTJbCoUw5DtxbSLJ3/pftv1mfwhe+OgFVum
9WtIzT38jxPsjV1YGC9ZP31E9T8p6akVVQAKvrtqBmhWlTB85K1r/W5jjvajx4XWVcaLRSB4ViZH
e9LjGz2ZD7+KNN5XoIDW0H4kKpiSNL0zjb+W+qVzA6jFb7PI78ToHubRgA+EQKUymMcyJmMeSuJF
w/R9RHjkU24mJNtbmYQDGPNPOHq/c3++tEbxt6S+24ylfCRkgvlZ1XzERvKHC5fnIQOYtQAQFzW9
Wqm6jUoS+stAeJNv5D+YtsONWctbgTGzzOKPIkL3NXveiz8nn8Nt8WC+KB6RMViPOdHmG4AfGiTI
z6FKz6MLxiBp6bLvckZ0Qgdj23BohQWOCzP7ZjtnemeDx+rckywTsLFr+iea65Fq9lK06R+ifG4x
zXG2DP+rIYU8TpN/ulDuwoZrsC/oeUEk/oNUicu9ze0926G/7vZRPPCCgob7dAaIB80Kqz1rrnV3
NBS5O0VSvM5S3othie6dCnx6W3NpaRnhEs2MiFvCVdDPUOJJ1v3YnSFQ7yleIob+3QdqS4wwxaeP
WRXKsnwE2ctAnIeFqOEMmeXBi/hP64InTyYrnxodwohkaENoxhWZ0pFw83Ljr+g+EAzTsmzTyzQL
+PToS7X91aaJkFb3g/B2phFHT1w5jcclqssjxzXtjLzu7osJxyTCdeTjvMqbMKvNU1NRxTlOGwaL
F66Xik3YTEfQFi67eQwB447UwOoOFOUnr7s6d4uJlLJ14Bzz8FjuVM/STs7JSHKEHUr7UoFIY1ia
VztK5XiXShUeCUFDElc7JZVf1mytSq1bp/Hj54l4g6DABQBvpLqCZp3vsgJTpZkNxPQMXrhL/Nl6
HYcOdIcyx9OS5c9NO+cXZHSMgUv1HVIy3MK8erAH4mv9lHhlCwq6sgiI8od0DPJuwlpQ4gaq/Wfg
yushbYtTPKYIMQmC2Q4Ljst2US8eKYa/5xjzYrXS3mqUS6NPjOLK/6uh9Vo23MLySWMhamwwCNy8
eHroY6QoC8gzAFjGNyf/jf5DdlpT1ZzqKvOpaJNhj/gwOicFGqzFQ72TrfXCsGOF7ZBLLMyrfYgh
iu39sqgvEOz5ruP6AZRQdca9DN2p70kKSn7XqyXv/dJBZsRUvpajf/PKZx7FdV7FdGwdE2y3XPf5
8j1MFpAtjWYagK7iJo7HvdsZ93nljnem/N1qcWCyeHsbGeWUDjd3gkrj2QiWpI9KArdUYLr51W6M
5NKC2N8QSlLw/qXc4RvIlQ3XkKai2Z/nDASoZwKVpXybanm2ppgmOuFeQcrY6zxYEckEi7pr3PZB
hAwVUOk5wHyOsHGsIO0de7cW1mOzuHhfiTm7oPuNtlQEf5BGn7L6BY1GGbSEYXCWGpcYrM/jZKDa
8lS379KCYMyOoEfCzmY+VNHY0R3TJnQDrqCZkgJ8Dmex94vkg5Y5jOUIMVYcfzpehblWmScwBZbW
QdGk83jDcLmwhYhBBWs7/CoSGuVYrlA2PWAfy7YYBJb9eBmWycENbVCHpJFzbFv33mlNk42JsXv2
EgP/10L4Fp+3/IhLXAZdwa0HajRycqgqq7GzLV7zRIavmVqRQjr10XL7ZCf5A/8mQMkK3mxMn6ZG
Sz9PPk7ukMnlylaFotzp4puZuiBRpokaS74Lz4i2sqWGh5T+Kcr3LCE43pu5lQkwrV36gBgd7bo5
4BURWc7VJ2uC1ZmQ3ha2zVvToNNEF2YTcXadc/nb8slEaPACQbIYHwvcxRuCdaw3DEPnNhsuJVDE
YypBDkcAFeKOTqfyeueSp+mRjjQRVgPzuFqGRE8ks3Os4Rhs7J5MG5EY8uLT9GJ7+YVDQ7wUdvFm
Q/s2rLL+HOqPOBXyQsINtUVfnue5fk1nOB5MLk+rjQhI/E+izmS5ceSKol+ECCAxb0mAMyVS1FCl
DUJVUmFMzInp633QGy/scNvuLokEMt9w77kK00PMoOlY1WOIFQdUEcPd0OoDZDMQmLrPwv+jWlRR
8Iz/qBH+nyfuRnEfoewlSx0fJAht/BxyYkzA2DyPav1S6/Uf7iMch6VF3ysrLmxk9l2lv1kKJ3In
Okis/q7rOOEKdm4UWvrAqClmGYu33DinTmER+MCajUFM/2KvJxUkD/9e5fRYHar+QCwk0uqtNp10
ZULPQEdJqHq+90tmNHPZ3vqZD57oZawChvm7I4nnYHtEZTszvI9+pUYl3rBLxikLfRqHTauYuwzM
AS4p2GadDOhDN0Y3QSV7mCM7SHsvfiHZBpU5Rc1tmRXr7fFJuVb1QvsHsGdMnwu6uYufYVGhczyR
YPFl+mX5ilUMzkg6HnVOFocsvOcC+VOPoWGXtYLfTZEEJRDzMjRAVexVaXzoRYY/yC4ENJ58hs3a
ofSq+Z2GJZqJcWoolvuuQjI04kuLUSYn8ygYWeINaClGT1HLBy+mYd85MJ0d6DzPfOL82rtsytSP
g3HSNNcF0VQ6t77qM/gva0ZFZ0/7cmnWErI1TtFqQOm99SASVNBpMrCjUuJigSPwlps/uuB8KwZp
a/JfEsub07BkTmeH5fS/NFPcrdhgwd8gm7ILasMFNkRe6gMiKtVd4WehfzMHsbf7hgAT3ErAo6rl
mS0TvMthldWQ99V0i9yPSt0Ve6Br7zrvjMYFT9CosGseas9MvuKldINUvjYin/Ykb7JYNXuLOWS3
hwvYIxRH0mMwTnPSbPkwooSn+NINhvkkmYEGStTI9CMUwA6sk0ObmRegzctpcPsknCt0sR3H/qJp
v+iCO/w8HGiLeuq5QZ59rQ6YEphblVXdqVE9mZF9J482V/Q6c8bGMA9foq/Okh1koJW+f/TbRBzT
DNkpsZREdIx0eSULIaBXdGCYriz9arlWESrPfYVSp4G48177fH4yNBUFSqHu9QpWQ8uM4KGFGtlk
3yAy0EUij9o4CqpElx6JVevDpWOgPLmxuelG8vfAdnyP9XRfj5cYaBJtEf8dcn8P8QiibqrQqtzF
HuN4YJkXXH6/pPA2CxaqBTF1mOkzpDzrTRiDDdgs+awYDFqdwhc1/IO9pXalc+2IZ932i6x3jdHS
gOjouyOu0458DJY1KZuusHPt40jCim5cJAL6YAafsEUvFro1203NWLbjrK9YBnMOOt5W3HdXvJXv
gkeQkTHlayLSb7rAArk25WJCyVvV4tmIb6sqTun18pSs3DJ9eXNE+dsjxZmK13izEEZEupME7LOw
5RCgR3d6VM10nxXMvCrSzeAVZblNTYpRwrC8YxqjKMyrdI+CFoEmuokRZJpW/YVTx3vhEDqPeFJ9
mPV7OTfur9hPvWMDtiH47y97ob1VUNKPLvihC1mu1EgAnUJ812y8RP+Oiy45NVPtBiC08GpWrEw9
r0DMo05JPjMkBP2a1GdpIFxJJkC9EO+2PYqFQDjWeO96FOeR5FhqmcUmSx6/wzV+8WVHEpDPCq4h
XRqiTTCadEUdbPoNOcTjgZKzu0DBdska3Se+6JkYULhABiZQZcbdRx1808zmos+s7jM/gotdJR9u
+kxbZxANyT7VEuObQwkDFEdyEfTh4EREpoMfPmnZtXE0F49tBTzKw3GS95r9sipTU6ejApPYXumx
rKPBPcyU3/psmjFMaTW9yU4Cp7b+jZnYxT6Yl0WjzSk4m7nlE/U7jc/Y9+8ZEXrPTPftB6IAhLrG
2Stza283ucd6zLpKUEjbeiThWzPw01dGdyCoyMIJyI7QSlW+S2M/xwyxiFs+z3yx2bdpr9j6date
tq04OWpgMRLby7FGJH7MJafWKJH0mKVhvpGaDZ4+VzCo6AnRAJh3zTsYilVaKtv2pWrnd6WprwEB
x4H2Q+46mMRmt7w29Ayn0StgO80w0wr21xgQp3OWJYC6hviaVa62gRBC5E0FesQlw0n61zhBQTja
RRZGfSSDxX9NkGKGlb78MuMGf1/Od2anxl2X/lPC+uHUsgfbyC6711NVPEopgrkHL9ANQY2geA8A
cofbLbolI2XUSJGx77v+OU7IHTamVWkN9jkTiJlTonjSUkc55l0HjCY7Smy5QxuJ+hjj6rEQHLCK
qCWHUc8WNI1JgkIWzB1TmlZjtpK7f/kt4q2dM8FWZU5ALd43OfkN+yjIrmMO3nyOilMFiffWGy+u
6/yMmm+ek3r4sVt/K/VRBWa8PMXCNg9asVyqeUj37tSoc6MmUtjnSz71PwahCW9pQwdaxoSoYMh5
yjv8xtDE/vsgEXxuRVPgLbXL+dbmtUPwV1UEu9QU3V0kvQ823+8PTo6+2F30cu8pavR2rM23//6y
rXLWchj1AnTC5lWMg43bHAsmI2eS8kzwHV20y5KC6JTy+J/FriCnhrtkrxeDezYZSh3bslAn26/P
nko/omUVr8FZOA8cegFxwd7F81PsasQXN5QGTSWRfeXSxRO/fDYELCDuQaESo5Rir7T88eEoQYlz
GCgtnOhIW2CIJhogYNIiy/wthiT2LWINwkqbai8ec4S9oq0sm8w74scd9zIXYAAr9M6jZzOSxqoU
1iVrTgaj/nZQsglBqLVs2JjlCV+7Rjm+law1unPXkFIwVAXPvnEoM/4kvbT3HtzsKMYymenuk5gr
VL8RWxZAyD6X92hccVbTE/g8anoNjKjsYMtmGoLyss93STsQ2+qJ8eRbRDnQoKGPcEVIPi4Mjzpt
MDfXNxfg+VPpxn9SyPRbk3hnrg9lhkqzgGOWtIlAZaZtMRjoMLoU3wC37okw9XtV1yo0S008zyIy
nt1NjzT7PjjMGWqoLLu+Ej//JW47tnV2XWjzg1L1FTLasbKSL/VL6X19lPQgLPUvajBx+Si1wzpK
cdTsbFzsfwinuo8iZa/HUugEce7ujdiIZz8x+JEY/OBTOsmxx1XT086XKNU3RExMTz4PDvQNRgFK
5d5HxrQNaOpk1jeHFEc0N4R7NUQCtBUWrx4hv0yFOju2kbxApXqsl0Ma5dEnYUjhqGy4miv1Y6T7
T8ka3HYuTDawzO3esKNpz6r0luayfPr/v0V5/KcdFKCgmQOE0cfM66ygMkh+MMuYcI5GkMaMKab3
NNA1aRY7LSN+tZCnP01IJLZ09yDxq4wSutO6vWPZSCOX5LtcoxzKuBtuzVCG3pLIuxxLohfztwa9
NTzGObsv4CYW9gYbs4uGW12zK/EFYlPBisNLjOSaZuZh6OuzJdmBlRFsIV835qfmGSGYOg4tyaYS
P9JcrFBsjbbJUhY6Jk5LyVjJKpmHFlmFAUjQTCUnTzrVDorgP1NAkkNdtDcid2cv0tlNRfRCdSqG
NoFmmH0w5viM5+o+G967xhNHWhsD/pT2uTc9nFcZ8yi0995FBiMCOQC26mE00+9xLPJHbNXdZS6L
Z0+jKvTUxILXTQUb00A33WuC1gGvvHsbDC0L2Cltp1U3a/t6xPa23gsRIVQrynJLAvDNq517yUxI
gd8v0QgNVmCsOU1VlP6STCDHSmRbFFCMa2LjTzHZ9XX1H1qoYXBZlDQcNTYfJ/JPqrfpQzheE7xo
gWndTWTNx1J3DnZbDyF9pNq4g70j/PQ2OzW6vcyAWG31x7n63ZF+FiLZoJ8ZvRtaszPsFfSxab+p
u5zQVcI+8bLgOZuF3KC7/Bry2bsng/kgiXvTOh65BroFbtlxBb9U889FaXumofnb2JlFVLw57VK7
hVtY1eapbWG3xIXbhZHd4tsuR+2A/L/fgIfPHtjDyYKxE1j0nTxZ0rz1Y9q9TRFrM54S5w41PsyG
3CIxOmc+MMHnZ5V8be0RqLrez6hgxI/pqR4zMUFKjj1Z+3RaiNtEiLJJWV80uIYWUT4awbZ3sgH6
uCIONJy+XxXQJEZFxkHvcCRPFhvUWJsz1Nfipeso6mZvuvROwjOZXyYzfyPp02H5BkUz8r9WSRWA
BTbMk3Kf+vbm4ixkeX9uMfCyQwnpsQ02gz7WMtwaNKKJgopI0TiXbthXzidX/h8Sg5ZzNlZh3Ex7
gYz3Ze4ZX1bNpTEavqzsRt7vR2tYMCVd+wf9NuK53PrLyXbqqwUjPF9X8yCG+t80Mo2gk93UA/Eh
5KjNoDeKY2I33Z2keLtMrT9DEoVxXjbPsp0/0exa27j1XLzSFVMNUrVnWA07v+mfbMzHXKdVfPdN
cPn2bJ2XGmkJ3HHIh73eHtEg1md7Lt6FXBB9eoP7NsAC2fajXn00U8bhiOd0V0cNuoys50grXJ0P
JrIzouvHOADctZ8oOjUdw3Fi6yxXTbYwoyPr0AGvwnJXwNnud+Q+ZE9OP75oU1nu2wpLU4EpbdOn
PGCLIT4tAM6nQkdlHsMpzD0CSkYz+0rb+NNzPpoE8+lI8u5RzDVIQoKgNpqD+2nhz8W1MpC8h2N7
bp4wkbRhb/1o67x0qJOfkqKUzQGrReQMXAziTpwkckrPug15pG2GyXvnSfIAO6Sv3qJFuI9YndlN
QXqtDoMRY+05teavgcqjb2oE/kTZb2bT/HIHNGd41+Ei+8mzBXyiadU3HxLf4JbFA8MzgAe+bb4B
67j7PNdoEem9+RytEewmpCq689XTzONOL49weOiBf2QdRmHeF8y2S5I8IjgFz8DSiLXSLqRDE4+Z
DVu7Tq29KeHkpaUJGQNvnGkNBHGayM9gnIga/3zSPxgN/zFU9yvTR74TdlAW+Y+gHwgTaqDTbeTy
HBFo4phkOkHKYOcEpYtzN9Uf4KvQuq6TfOFkhyyKlt+wtjfRKuEak93YifEpSq6idTJULGTUEBe1
cxfvTbSkTU59+5wsxpGoTkYKSXwaiHraou7haiAmj6AjsnDHWqdSzWvu9BkWytivSmCFCp6sEbLF
s30Bl9Jq+vH+yypYMDULNFXlTsbeMu2dTWG3pUT/izWKKN/S/EnF8Kg1HvdYVn+pJ4NZ0inOcD/8
bA1KL1vQ18l1TKH1Cb35h1CzPxhlN5BG6aFDV+6+6p3lYhs9aeWx56D1rlKy3U1i0nRDC2erWg42
pNfNbGTLc5kEiQYxEubdJW7tW2WolGDeGKtXg4+uxEMANI6tXeJDJaS8gREXJbspHr+8NEUXkcx/
mx4tp1i1mKLvSU/P8EglNTSkWH+e9F6/q/cin39YtE78I3p/06GTYPxe7RtYhPvOnElmhSphVpMX
go96sYwavlY8m2fe4yxUJKFhuXa40bguMXQ21OiGeeho5Te6CS0vXReHYnauo6EvgVjHexGpJQvj
BCstsj3bnvqZCShB9+NRa6ihmBddIgkGKI8pA3kyWirZczdr3A9QDmXZQL8nwhlh/YORTHTIe85D
kpw8mDe7OUF+YLGWYvmmXQHskIBIxA3aL1hDFRLSOB8+mgWvbZsO8XbUYa8t2Por32NO1rhkY9HK
6B0yXy8JHbdYQthLuzThdOPyUbTXvFmO6f5OmZrshiEpETTCoWBTGpc6AbnrNr2Y/qG0FYQmiA8q
JrIf2HpxbZpa8k6qHuuQgTulNtxd0pNIlyEzmiuqWtc6yCWyN1JjiDPFZDM3Xl/stHM7GzWJuOo1
W/CGJETwMSTBfpMvj8/FsAOjL98Wdz6WNSsVVrF7gGPxxtQxZ2edRtZI1O61ov0BhKYFmkU+TG3s
9bi/2/5yovPbtlZynz/BjA6BNLUxqJvk3EMG2kFkh+HjuNMljhYaR+KkD5WqK6z09rPRKhfqEniS
qg4V1KcbJKVTaxVzmDomKCKowuQLDGWAwQ5fvrUY+56N59bHeXTSK3kWzuKe+GxA/Q3K3KLgS/e2
VDeTQO2TvQJFZVIfHReYYIt8YkrUuejZS+RFH6JU+OMgHbhXABL92Nzbpnepp+lUc2YxIkT3Mpfa
yS9VCMXyO0t4EhvttZTjC/y2GBFP/AmR/4VD+y0jQgFLbL6V+A79ogin1HII2YOQ5RcJvFHyjor3
PK5fOx03hWE9aOdOWkn/spDcoc0fVetcaks/IX/mB4g+ulK9LqZB+M7Ek8Cl8A2Y+eLY4h1LLa9V
V9uczmmyS115WkikQj6nL4e4FQaW9bh/UU4SA2YDr0eCKGMQqyEXWeDYBFIWNiwwdRArB68yVvOs
CoZMKw+LU75OzBenhH96Jo0KRFAekvH64iFp7fL6YbmgSz1m3dEwBiKbX2zRftROe0GXVm/VAGt8
tBnKJfOWBKnoiKDaqnJIYglp2OSkUZbCI2dkSsBiRBZigfPnCloMTAbLm9FCG8VmCi9v86nc5uFm
iip3DUdk8ugb47fulo8OqXTm2XuXydOm0/IytPGmCRBmXd4gCDqVAiO9raHf77zQTTQ4U7qHL6YF
6pMrguPtYoQPX7/kIv20LDZZPAf72nXPSwfpoq/MjTtZLxNh4gx4ETmWNMsp4d2N4yGiEMZOTT6m
d+9DlntAmN2h09lPyOWoVkJx19ir7m8eNgjwgd3ocXp0dfqgdvDyoPVaZj0onBAiAo5d0T9NeksL
RAl5rOXki+jZFSNGdnWW8q8XHbNCMM4BpFFZRcy7jYi5rN+n3j0a1oIEWW2LaLJCq6MA6kp094pi
VNAyp4mzq0FB9zabtTJ/FspaZ1T3AVHFZpzMg2RHtck8IsbUfoCvTNzJFxuYs6HK02g+JJRkPBKM
a6fC3yEvLQJLRlcxzeJJr7pjnE+B9Apt17bj12S5L62LyK/t2KoSKFtSoWLqgsC7nfuiOMZzdGl6
5tLxuHD7JRyyM3hf/vbBtSgdRjSmzERihF+XaiEifq48PhmeQYRA711andZ/RRBYtvp/AgwNBZ5Y
lX1d+oacgOt5sj+nwfhxSU9nmVP/poHmnkYwaVHZ7sixJCcp45tHuLpd41UwBMRobqM69Czp74sE
QQU7ZibBPnkZDUFqiGQnJcLWaE4xZE2SnuIXlUvqpYjVlFDtVebWz1TriDJnGA2InLoZQt/U5L8R
R3M2z99DXPxR+Jr3HOEkFQFHQ6reU66Qr3qM5XKLyryFM2O/NoBn4gj/IAqsokRaRrQJanHns2p4
rEYUCgCEst8ZAQ27wRGMNG1z3/ecpkVRv6EyZKAnGcJ2Ex2Y45dfamobRooJ0PnRr/f5gNievR6C
P+AZESIqyj1OQ1h7PqZ0IyAmIN84cc5Dy2ZyY/fssFPiCJqiP45LUm6SejkvUU+loxHUCbwG5usJ
slt0iDUUj0A1PtrBbvYwWnwz3tVqDTD0fLLPDedMTLy2s3TcCv5EXD3vukaVQ0YRoDpqv/eq4wvq
Sc5JVUbz7BiBdJKwmyq5EWumorzb2iTP5HWdvKZ6EnFKREnjOEhHNDa6qyCTofAOHUZuzquI1sPV
iCiwacp/ypTZgRnF0WxjwpBHJlCVXLlnzLgTWaSBVvlHa5KsqOzqmi0Iv6bofVytFcS3Wts5mZ5F
RoMlUusOaRsI7Hr45Kj+fBqd1H/G6oYEjA51U0X0OQ3PIGMSRM8SU08pEYNNi4YaOWXs2vn6NylD
934uf+em+52Q+135b2XFqsQbGLuhFdiYSwVdiPceH2R89jTrs7L5hjE+AURnNtcU7R9nInK8Fumu
huK9poh/d2L5R9Tei3xGOVJRebtgFPlQ65GcTRU1JOLBVLHlNqNhWCdAhPCCpKoQNxrSvjOU4muZ
/evUI/a0jfE6mOii6H4gAesbDtqgt7Nyw0gcQTZAkQo/kWa5HI8D8hweH5qjeZs7/BbzujGTBHC6
Q45GyCrnXaPz48RNE1iRy2pJcarnDF92OUO5hkqxKVOG4UkZZLrtBCbqVPoitv4MGUi5LV4q8K4H
pMfXMvY6Hj57ZH+s7x0DcXaDhKlw+Iq8VS2zQCYfl39MIN+yASGuZQzcIJpvb9xxANRhDYcZRM02
GYhgEQIZoohZKWnR6nirSdw0JUzuuMAjo37lrSWhcPzmfnLQOSJDF21LiWooAlZ5AG2gNexE2OPG
2jKGIDZYl9vtdlm0nicZGpW6xMXUB7qHmMkAD4GrAHN1ueA4sMVNF8O7HOzfbt9C9I9sC7W9sUFD
noddfXWaBoCF8ceyljpwa8YXrExvjj4W51bGb+byGfNyk9XIgUYQ2AEsPLxcU3srxQnl7UgAlD5y
Jbf7hfVuEOX8/MoVPzlaVUC6xJO56qfChbWfuXocyiHCBCgnCXrPc++qD34deE3QpW15il5jiT6A
nooY0FmeJE5iBLrePyPy72YBT6hb06F6wblsmt1GOl+O3nZ3xEg7wm8P3XrCSywas83Njngz34Ff
uVkruFHy8IXjcO769sXWTe9Qt8OZfpRDMUGl72qQOmI7C3Py7YL8VSOItS6pgFbgZ1vHaKtdJjBp
WkJm9Agb74c0aJNr3WpkahrrGlPSi3pOfslGfThNkBg2Yz72QYsyPzAZSlbAGJ3Zd54NKVlH03im
2FBiMNOy5DhSsYHX1v8xzJTibrCeXKu/F39GzfhuSCGbF85Mx9P+ohp8mky7wfCINkQz+2/dmwuq
q+LVhZ25R2t+jlOeitQeMOhwn5AD4/7O5pa6E7RuGNVWvyuZAy2V/WvuUWUKkfDjcc2Bglcsgs1k
RuONCDeV1qceURNEdvxbp0uOtWk6NPqtkuKoamO5D1a+UzlPWlawgM1qOqIWszduHuT67Uo5t/Uh
gKTE/ybtg4qMv33J/5OhCJJAFaQeUpsZuGxI8+QGFtnIxroUxN8qRt4HvbcJ6nBhfDf0t0d3b3PY
g+eiMFGR/y5iiH5+J3fV+JS09XsX41dKBxzuMS9E5FJiuVjxCNmMg3qp3vzG909RX4fsLSKUFu4v
10oAlbXr9CcjGXq5ub3JOwDJ/MkXI+DvxQ47q1A7fuVwHiesogspi5PXHyvOznPliluRckuqyOFU
IkotHFLEcBHgLFy3pDK6Anmd+9WO0mcj7R30hZ4PZjr6bwc3WE3WAbj/eqc5y1dbDEcdTlwgjPUN
9ngoiWs5Vq/ZjB4xNeL4UsT91rZhi1O2AjJbbNaoTn0lxkXBAsTFIYz+0SVMRS2iVEiEYNiiU9/B
ZVgWZa3MGdo7ZN18rNiaCxv7lCkfTWpO7NM1hqmMcbKk54/ElcWXgCzKpcpl73IHM5sd4rI5Y0f6
jBug2o2o+DpAbEMV6lkIobMhUXxaEDy/WYkOlEFO5JEn02mqupuP3SXIJa4F4mC3S9YvxzxlegZA
fOvHkB+1FVgrXCMsx2F+Ivzhr6fRDE7favEjJhMlVZtvD0jIAc4ufHeINRWW2WR4LqhcdvjFk2Be
byW+7SN5PQzd8nuk/20zBjVRZ6ShyrNfnnI0ppnmeGhYfV+LEsCXszpJKoZMO6IbjYcDQ2EqGohB
lF012t0jvE2kCyX9Ro0gGQSdOHaFMfNg9Dn2OlT5mD9WUnm8MxrVHAGl/7MFCXAmxZy2PIpO6g/5
wfZmujHOzUKnXjh8smVni9J6KLddtRpR8uNiRKjS194pMIH1uXPwW0DORKevUFcurrFaA95iTDQi
rXcUZszIutBAAvCqMII8x950M4ijfEnLXJ1yO/8RlZmTbYqyoLMNBEnwlnkgkGpoAEReVhGGQdJJ
ObrPY9l2OxmT52Un8gtYgcCnpQpCqRrh9BhPx/acZxNfEsb5beNF7rPnA0toYENESZfcbMX9oLC4
7FXK/pshMXN9VzUHP56/tazLT26mkYbqWo+aTHdsJnvDQZzdJlW+yQQqFVPpc9jZ9THyhmU3+cAf
WEnlYQYnaYkt4xClbOUGZYvd2NENJ86s7+ZWXaIZG4+hMKEjD53OVusRqNHJq1ExMjEnX0NxY2jb
XOcyYtleblvCOTZoh82/kz4fpMIgVCVC7BNU36R9+uIhNQJVIpILA0Q8zGKZmR0qB4SobrX93Z0n
VJZNY8OxoKBFMcf+3hvDBdHshjvauWbdCy5hipG4H+B818Zm0nKklSZCgyaVWjCuQDu60lsq4EBH
3rPqgXu1KfWrgQ0X55keevP8lSifKxpZK/hGB9TZtuwcb1cU1UP11MPtYv8lMwEO8RoqO5i7Sozv
TBQPdWKtDmsoGbWcCAfRyOBgiRPvCRti9nEiy+7AwgZr6bgeBoZkQMbdQQq83M2pyA6TeAWrYmF2
RiMilmq6jONMXBpI1SOLmU1iNOkva22TragNNEiGj4kjb8PSyzsvIwxSqAslZxSrdOKnhVEAhCjc
O2kc9FECR6dPqu9QuZt6mVkxYBYhYsPY1jU5jbI3fnNSQY+y6jeoyM25dSdAS/NLZxr2uRLJIban
dcvk3Vp6yL0gTjQaPoSGtjgSI+YTuMjJ+G1wn/aHEabcBrIwBpazBIl4kjThgUIQ4JM4uLc9FIOM
r9BPSOfvUIN5NPBkM6RD3sXa4w2Bc3LA6I4rMKNWXVLz6A86w005nKoezBcHjdPVzGu97pG13l8D
9cBGQSyNzOakRiaa2NYYxNO6RcxyIkKcN9ouLwk16mCm0y2yuUpSVuUaaj2EGRmQqPSia7ib5X9A
Y/YR24mVCXumK9OY/KQZxivT8ynsuvSOIy7fOWoES9LJUGMJSG3VbL25Hk4pWNCU8wkNb/nRjYDq
rFb80nPWzwZz6QbtJG4Tec61hDrLLoYA4gRafTiXsctsgzecHHqBpyyP3C8C/kItzYjpW6TJ3FzX
94jY2iPIRVCeJF0yILaGl6ksbn3/0ixW9hcA/WsnuNdrU0dEjFO4jIcVoAISS6t3ksUQSHCj37Pv
Mk7UR3QHGFohjq5MuR6AN5aVjd5b89nCur8fG41F1yRjiCnMJfVmtK6JSrWtsgBDSnv8shg/A+kA
ZFZJN2ImpOHhaAsZNtJ+i/xufmVGqI6l0eHzn9GomvhVGeCa80kT9D106e2mc+zurNWEZpi1ld79
BHpvNaMriRct9KvBeqc7fBiJf8wMR3/xFYrPmkUAJYx9VUIDi9DxxKR847gnCqIbCmN6yb34r988
pZPjka7Hsk34bRmqKAGVYpOy6/Gi7msNdZiJI+eYMsjJ1o9r8GjOvHHu2LJN6O3qGTfN4ALNzBK8
rTRqW42pR11OBcNN9PYGYuIHDDA4bem210v9zRsQ0Lfr9hhSyFNvq6ey9CTAnqgMNbf65Ihvrwx5
V6X1IR4bAnOWlvGbYsl/cW3ZPaaEhm4Z3GJHO7bqEmxGkIsz7xEarDBrBuSdp1VsW7PiMbhpx7bM
eDELu2CXnrNqqgkS6pN+OdA2OJ45AeBlVR392DAlgGl2y9MMCG7PrQlje/217dm8mmgYj0ZC/0Dc
0rOEtBKUJUSJcYlrFqWEc8IVeYwAvoeh20Im1cNKucN5RnQdZuR+b1gYjju7i5+HHp0R+Qra1l9q
7QSZkin82L9OJkEuE9A9HTL25PhvpPII6LUx5UmSdheiEV/zurq4ae7eGFcwB8fum1RA5JQPk2OF
fysDmRgKd6Jm4KJsXXb3l6wYfqIknHhNTvpEXj3AfeorEqGNsaKaaQeAckV80fIJx1JCvxdrbYr9
TXsb+rG50u6VQeL3giVyTR6TFZ3YKJLFmk4ngTPYXHklGZRpRrLsyLuFMX3mqZMGitlljFgnLc1Y
gc2s8hDdN26002pDoLooAUKVpsf4NbsrfXKPEAMFfUjSUiU40ZayMiiUWs5d9bsR/viltTtKfTzL
ACdOfkOr0w+2FrSZT8BUqcdbA3nT08JQd5pAg0zARa16BOkn7RNmvRtvXLEnt/It8ib1rHfUevU4
oq3sVUveB0OsFMveFifvnZSqfDcQ5BkOxiwDy7DQKdsaxbueLJcyfQVhF13AKQHttDFpzr78JmHB
uikTvaAXU5oN1AyMkqCwGilpTawWNd1+LWtUy8ikgqrNvtEEcnfbMVnc+Nk29vzTMIyF4csQqUJT
EwGWDdBfHmmfiZRerD0Ekz35FHSYLPtgaU0fjT96QEu7z27V17S6y/iS9dd//9S+ncK509mP1lFH
0+58Wf3wyRw4J9YOOaSubB0PEK+1aqC06s03/sXpVwthN6V1nhsMHDYbtDLPiwP2vkM6EKKU1VB5
hoqbTlDKYW7uvIzdkMeMRGb4GhDbwfIENQ6MkhWHSMhuWHujtq2GcIYt2KDADzlzNqAlj6lBCopB
1nOsp0fBQuK5oQCRwvqIqhDRISmc/dw8O/X4ZdoMpRpmOVHU8/ejDnBnB9l7VLbokXtJDQFHBL/b
keRc/UiSkr9XwjvXXTl9JOWa6tepV/7g+qlzTLn363Q+j/NvNvrTaSzWM621WdvL9KGtlCg84YQx
KuuYcRpwTxdghoSWI8Jr8Ndpcj8UXbpLwMsm5ZqmQW5iItsnAnN+eNv+oM/DlN86n7m/rKm3XBmo
LtU+br9t1MUOMqla+e177U6ACpyzg+hvM4q2COUdOnf1GvsT+e4QItgUt2c4YaeaiLLTosXvmiL2
OuE/wXXscAWrTL61rnl2rJ4dFzGzXav5L2MkeUVghrBuVBfXbSEZ1BBoLU2cQe90j5JDvrd87aYS
GlqWVbmTDJcmp2aTzPpjOZm4FtjcstX7kj6FmWetqVMdTj4diETmrsdMP+Jlzponb/gfe2eyHDeS
ZutXuVbrizQ4HOOiNox5YgRnUhsYRUmYJ4djfPr+oKy+VX27rbtrX4ukJVNJiowAHP9wzncsylHE
jWvHTS+ysMdL38U/0zjqCQsjtqFsm++D5gdA7FpcphjeppHgvtUYd44YaKt1vVh33UKmW4q7/CKi
BOtU6uNZl3l0sFFDsxeOLmjZjXPFdLMWuIVzpxX3aYHz2Clie0U8W7GL6KfP5cDPmkn7YTLH4kby
zQ5hM0Wh1//QIlVcDk35BNvI2bFxMPbzkps99njACyajYxDlBESjzhkQBhM7GR78IvNWitC7dYKK
91CZ9QZkT/zd9lWIUUv/CmYkpV3rhofQEGgSg/TsBpB5rZzYGltfuqb72wfcCytnHIuj01veSTHK
3VsNaUqUa0dtQJ7lxoJWpRxAWkbzlrDtNgaYENi/okWmd1EJQUyR/cXfCHEKV3+WOcktCyjxO35R
ouhKBF5M6mtEV95UmadM1kgbFU2YFyogWUyHnnF3lz2TzDpHSQOKXjIyVGRp+zWpC1+JsNut2XTm
uy5MlOt5xuEENgSnfrvPlCYUB7+/jaILgUEZrvENsR5rau/AifCKGeyDRdTEgJ8gxcwfEewSEDR1
VnhnzLN+sEYKzVSwfUb/WK+movzuI1HvuqG8No6XbqwyaDZWDfuObTlegJpoS2ObE9DLcGnCok9k
RplUZMpUFtNpAcZwCQPk9fcYE2X8pZGmGTTJ1Kx9ajfDMPWuL329Mt1F6snsDyIssqJUHxVh3UhD
8gQxJ3Ig3Dn+Lu07RLttvZPlxA1erJMMPj4b274fMWEtZmiZkNXyvUNWuM+sFIlDNHOcmoB47oaW
ZeAQcy5pIeHSTDEq8GaYDj1LwaMZ389Y+7ajJXvo39W4dYSzsrW/0HpqAFIyNP/8EJW22IY6xjPD
sUB6BQgJs2QHZfgLLcjH8qTmH9oKx+dRT4eAt+i+LfHBU9qlTe4ew5r7IAO/Bqu7m7a8HNPKqh8n
6DLnCIzbg50UI1TMaFPOakSNMGMXihbeT1B/n2umnBxwzip/g1GOLUjh3zMTMZ3MznqqOFBWOHDI
ZCHoosKpQmZeaBxmjIUrhkzmBcgGLsZOvUjPehs6W2CLhXjj4DAnym8+ESuFvKxNy2vH1ctYvO/v
mRWmENeKZuu1eljZXZ3dfv+33//GbPaYlH15nnQLViclw7CY64Uj0+RwGvF0paAwUNZtRgm0j9Xg
8CBcx1uFWk30c7Cx8FliH6ur0wSTyJGNPulEn+DlG3A/CUlrPLYY9DvTmHcPM8smqzOTO7ilGCTK
KL/iiM+ugHTfBlEzv9R9ewa1dKvKqd9j8xx2ch6Z60RUN3NSv8RSvMRcLg99Hr2o0hnxoUYMIPd9
0tf33Nj6Y2y9+yn7ppMwOgf9eKMTRela5Zuon0qEdNOALdFxzoStmue8C18UxLNHihj7kUOiX5W4
3RlZLnunAsBRY5IR4xbqy+9KjG5F8llNMELiCj9uaQmLOYmK31rzh9MU8SWMMH94Ts2ZTIxXKvrX
PPDfQok4k1ficcZedpe6VImqN4iXIa3B7oYUbEFabMC/TER2uuNNJU5whZk/r8AjHBia26ffH8ZO
9yubNvfUum2A2Arr4LympQY9FdHrOOOSfiSnfNv5EB2KgIpxoDO9Qm4g2RCb+DpX8sk3PefFc/oz
Nn4cXa6BwMnB/wYwZdtGA1p+j5kBALwtDG8yjb19Yup31mw0dFkGPKpepVlkrRuQSnGLR47moIzf
u7Q3Tq7eB5l2N0BpH7BNp8w77/0gfUbajL6Rx0IpATbygEyt9mzJzDohtvvmFraPlDS/9KmLwFNf
CoFmrnZZWLnHDLrXZ5XZ23wkWUQizp+jgl23+QPMzHdHIZc2QqYhmrXPuT0U6cQgzQfXqpeRF1vX
guOIGjlOsviKpizcDky275BjQyCwyjXeArm2GpQf1RzWxJOpD3rt5NZqukloO9/9bLBPDjmxHffQ
EWBqtyo7nrH92HEZdQfZuflrGjBoTu1g+Jbr6oOpMRT2Qhy9sPD2/eg+xrk9/YgZs81Gp/d4eMPV
SGwtVttGogcK0ON24hvTXO+WJvU9plT8CJXdXXkfMoYsZCg6/kgDrPyRxJJqXNnIBjajqHZMFMV3
+iVmnDwbr6oIm7O2QEBpbbPG7G3nErm78H7sZvVR+JjmAsbKnAhsIeNMfZ+jab6MsfFMOUmVgO7y
MZQ25ps2gjQu+b1CRDJXowUE6U1+ebEMTFRNkjXbFhnmehDtjmy35uRE4wFxLh1Kj0RXl6O7kpBq
1jxezLU9kK3bz4gZXUWMZ5BZm7ENz1M0z/usd+cjrhzgJ6lX7yfDT87wka5+UW01Bc+PLvO+awcw
ATJQZ+0FqDp7xnEb9wcavfguS5xV0UrjhjruqchGuaGJwlY3JMeGSQICMbxpZKqwa25omtNGz0eV
15+WDQgVvSGuXXHqqjJ/MtInFerkvhXEw4YimzaWTpe5rHrOeUQXIxCRRC6//tcwZy1uqYaYUYe7
sWA6f+cX+5G83iFo3ib4JS7GnKr/ZdtgKNupYtoGe4PlW8CqsrAflxOb3SeuMbhQ04rH/+9O2D8A
0Jq0+xAYg3kyB+RTQc8+PqkC6yb12oM1+tDWwZFw8XzT8yz6EMG0AogWnadQEnArEG/WXkpuLy6M
u7mNn3mB3SvPhhG7URvvB50kazAi+H2aetsHTfE8FrwmZZqcfQ0JVgcZG4+52PvDjFnK3TgkccCQ
0OJpzhg1TjMSbxHoN2yph4aBd0Ry2p+FWjEV2dlpb34OtS/xnRHlZ/1QKfIeJ98ZnpOYt0ZxzW6C
EkYiK0GKgcoNT1MB6lOXLOOKdBy3McrmLYPKBts6IQ15MFgbN8EO3pZlshP6viXkizFx0fFEdJNj
VMRf2XC0LKddcWajqHa5prR7HLHyr+ltSJe0zfrYMCYk/JgcPlPaVIZztxZu4+MIQXykYswECdFD
iRzuSxXQ20Q4XDM3uLMUkpm5jeazAsVXPOoUbUVdYgstSb3JetTwo8JEaQUtBEUaMNZCUcKxFtMn
cySOmTKo8fHo8Wa8Z2i3bekBuUhiErnj+CUjqvAJRRiFwxTqXdENNOi9e6wsBa/HvcL8RxmWGg8A
YONdhC2ZWqscj9QFe+KAxY7oWoo0FTObnsbwNBv5yQogIjTIyVY6dMu9GIL02KRmsUODA2FCEUDq
4W0ry27rlFl0cGT0Qiw9vEDG5+satR5xpOLsWM4M7IaWLXHsaCeaiUODfr92m3OuiqNRo2GcDLbR
btA9Euu0mWYZnJPKy5hQlQU3kDpY6Twe7NZAPjRH5Zbgk4YMH9K7VQToqcxu4PGKh6BvFspc5m27
fPh0+s69xdHkM5vhplONMW4SLoln4fSIcRtk8k2SR7gTIu8O/yguskSPd1JnYo9GGm2LGy1TeNJq
cK5QirMB3pA4p9g3N6ArlgDuYYniNpdQ7rq/RGR0x+mrjlFetdJ8UHj5yXXpiCCvV47a4Hfyj1Px
0y7Q1fsEAkOoG1oWUsO3kdqA2JrWzCjxqvaNRrU+yKw2Vj254XUPLLPFLlZCVitqRU4bOwEwJoO3
HrJuOrhOQLayyA+m986ghUfoEGyxLLEXLYqDaSVfGbqWdgk5j5e484JXDhBHek8mSVm33gUKzq1f
FI2y19bBBPBRW0Iy1Ab5Ny2R6iPZ6h0Z60nD7gW7BOELHUWXyWP04sTwyvP2q1tC2v1T+juz3UDB
yJaP5SbRiOoMhNlme09YRwX7+BaomsA7MuArmst9uMTC20heHJzshxqxH8p5vAREWCr8EMrfBEu0
fBkTMi9Im7cDE9uBIoc6ADyTYP73So1UU8Fqm/EE3hkFhIclwL4mmYQ1NYn0S7h9tMTct6S7+kvw
vTUSKEG+4Ir5d7K1mml4DiNolKVvfckJTgbWfGibbrYlPSzG+lSQJNROoDKz1nmvyqE8zo39C5Ga
2AJlRVfom+Z7gDFq7eZte5D+eOq1mz4y3nrycpztE3Hqa+ypep+InLjG0LzNrf50yU/ZuVo5B5w9
09YbGTSWRfZstk/c7WJPBLgHFo00jzjs36dOoKuLSItVsidQKXWSN9vcITidD0ObvMMg37fCgDdX
NzusaSjs/Hhe54t4MEOHh288btisC96vlSyix7SdqCzYMrqa7IwZB5TRIK1AkAPmNVpr9P1AqqqM
0oWFD3rAgWjpEDweA2elAuOu7dhfpIZ4Mv0wOQUBv6OLlqjLG7QEZn6yJ024mQww1iRg4/RIDVhn
93IoXgYkUIqT9Y7Q0/fWieQ6a7ONudwvBusGR6bferM07mwnweqhvhqLDGszYSLYNPG2S5EOZYRe
E94Kh5hpJuFaNj89oJEXLMDI/OaEzCGCfZOg0jfphK9mHI4ovAp16x1rA8x9w/zH2KL6qLe+cLY5
DF5kigpYeqogCNtPVahwWEaGdxyXD7YiyM6KcWg3nHb3ASu6ndupX0Y56ZOveHhnrUXobfgZN0T+
4Z9pdohu3jIBNizKQwgnbXkZDHaSVhySXV4wVwqs6V51rtryWHoiZAnXY8W1TrLmMVd0+PggzmNb
vBp1khM5FO2inMUWxBZmPbHx0pJvzcgODwvUI7iLCaF7GPjrW+XJislyuI1GaW6K3PI2yifpJDId
ksLwqZFA5NHI19pnN/M97Xx90y0DAs03zATijTsMURujD6Gp5USIN3rXhD5q07khY6qzP3JZx2cg
ZE9eLdG8p/0TptKvkvvHHKW6cF0lqkE3baIkWbzTA9sUJoMYxhRYNyTW9v1MWPX9738bk9PvnI1/
RZI8T/XPv/7l80dBzHGCZin50v8hV8QUyMpk8N+mkvwkdCj/nD7/6y/8M5MksP6AZm9J1xHCkqbt
8i2Hn63+61/84A/uB9d1gaYC6P/9J2WldPzXv1juH8TSyYBUEh+7gRuQV9JW3e8/cv6AiO2IgBAR
JxAAzP+ZUBLP5q//x0wSEva4alBPkaNi881+Z5Z8faJsiNq//kX8XxZm2ncKj/QCK3hWeQLw2u6Z
1JQV25zGcA5WtgBydPOrxmZ6cnwd3VjD75XLPc8EjtWzWRzsSi10jErRSJG4FgWiX1m+jreS5MJL
lyX+Ze7lNyVNa8cszehs85wkwI4KdojdnDtYsjJjFRJ3TehTWm95KUd6tOGD+HAyOvPIg1QAMtWv
rWKV8VilkkqLgzdjadD6mUY7erTNBNBwt0iEq206BfMrQ458W1Whc+wAil0Hxekcch8rVrTPPphT
mjHXPoHkdYHmIgTttF7jhqvvK2aKoMnjvdcCRuevJiUk1nvM+JUBqvqzE3K82qZwbsKP3FtUolab
3fiVU6U9JWgUdhrezsWcr7N7lB0cDeQi0cZcch/ckHxWL7NMtMa92hUzOtTfnzbEFS0eFCxey+Re
Y9xxETbfAIt2j2m1z8JiAOs62uRat8HNjuVX4m9QT4N97BD4Tw4SITeZdoJeYk0zWNz82MOrxXKl
z0fzl11RhKAzH3wzO/+e0Rv+fRqY6aHp+nE9S/u7WbvfHRCXE0ePjVy2oJqnX3wz4kDgfhvf0zJ/
1Gw0Dl5sfiVTdp08qQg0xW9Zq+jQpsGicrH2jNazVVP6j8OM5X/O3gL9GM7pOvUNLKoFomPL2Oda
ol7z0FrlzDyIqmK6aLfta5z76TVi0kMoPE6RJLmb08R94H96SciwOVZe4987uiPdvM1PPU9jZEWM
WlmWnCY3rlZhivVfom3giomJPxQgHGwzQL/OpbQN28d3lY7eaxbPb47tMqnwhyMh4kt8XgfZRI2/
PLA2A0aCpmG5P6nhzSgJkjFc8zBX1ouv+AP/a5IM9iYzVltvynuUw+IlrY3yEMrMXTfSJOuz1med
LoeQXTIfuWMw5zINM+a1FiHW30BBUijZnyemcVepfj7oRXuhgy5aoahjzDieTAcpQ+/AUORyS1Ns
P1kIPO7TspacO3DNhte0qzxATkHzkdzBkYV5yoP41sjWv2RIeHXheDf0aUlRPNJKEaqpxd5KLDr/
//fh75+2oskOCcShwPWgtU0EtWKNh4ReNxKC1yKNsgZBod61RP8gpul/zcgVPpo8Mvf2GFBiNJCo
e+cB/S7s1tiXV0BOxjZp8Q/IMi8OyAfPYDzLh8iXnyIZop/c1EzFpfktyGJmEbVFC9ayNyKMAKla
RRNohnCAFMizl0w1FNCe/laEg7xvHI6tujPG54Ga5E7NXvs5msV5LPQtRpLx1Er0oUY9mOe4jvN7
YWsH5DABA51+8/IA9o4kPgAjRX+wh2I4qFx9yyvhfTMa+ysILXXtmDZ7CBke0xzhnyNMcZQzRJAR
Heq+AUgQ08c/xdwSKaTSveNZv1zp4rCcZQOI0AC+2uYxPyCUHPpCtPfCOvSAlY50Ds2xeAfHWeA1
ynvnOARUGZAhfzaCHLuKkIQJ/Ovx92fIj52TC8QQ5XpIW0tdf+66XGE13LnM5261mAQr/zB4hv7y
0fXBJupq+SazkLxSUU477WgGTqbzo2J3B5y9w0kcN8MeM7p9HLsGHwEcRPv4+/O/f/j937AiYAms
vGg/Ea/IkI5PTUshno8k45jWi547JtMcRCaoJwqphCTG+5kRwD2Io4gBU6QPXVs6l6aruIqtdiPz
4MuinN4y4X3pEjZcvjfvVCSsZ3zcK69i253h1NqQmFCggCLvGKl6d5qAUrMqJ49tKoYVrXN3j4Az
QKrlyl0zcAkGjNe2zNvXTL77j8VqhSS6/mxkNWxGL43J1WLZ0AXuDWOueaB9sncwuc6o3JsX7o/i
UIzFj14rxuB+fjJLaziMbHLLRcilImM4e69FpR7gwBCZEnQ/jQmQS6npckLfY6MfOOM+86Lpre+z
T1SjlNXdpLdoTYXhRBs0sYIcBEilxYcFW+CF0Zc8xjraYpp/mvRAVFMhX1oNTU9geiqyvCHVCpFC
DR0Q3AEoJnz2hxCfrEGmJgYOaJcW+gQflPiqL4l1chjrbQTaIlbaRBcD3ZvsLgds+mVPsBqshocu
3i74cVkVHssQTMVYnSfkAltEiganP4NQD+50zZF+183+M1plSJEImla+65Pd7hr9np3P4mfVJYti
ae4kByaQ/JaNckH6alBGtNthceFSezc8r7l68yAek3xeN5oOtuVU3xhbyK7Z1XTd8s8PoAcnuFhM
FOEGsawfAVYN4wUDPZMk5Wl2rryj0MXlFm85HveBACfgJ0sQuUaj1mjs8yAGcHahW5rO7IkibNFD
fw59SEdhYgKdNLzwnjftkgtjOncgBmPyMwk24LiepuZXrxvQyM4I8iFQcOEYQQ2uWW3nNn0n52pC
e8vTD2Rsn8TJNtDNQZvgb3vlX4fK76/y9+rl5OcI2I0JbTwRIp9phwSmhZgB61Ssir79pomz0uOI
/zwkO6t3ylsENXjTTLC4bJJvgjEtgXOiIneuXmu+xhV+DJV25HDiGL8XFnLgDM21rgMYySUZnFES
uAfXMHoyjG3iblxyFYVkuJ1leoceZDjiymavlg3tWjKlOQbxuBcNQuKxOVtW/hCE1YpAsYURZd6V
VidWsSABxDB5Uo5+ioO4wN47Ejq1+HqMeVMSE89SVLWXUBntZUJGDVBP7MBDMjt1RIlPENq09iZx
mfr80wiCdjswtPVE2LNWrkNQtDk0ytk95C7MTlxiP21z/iw6NsgMC9uVPbK3ahkhb+eQeKCUcehh
Ku3hZKcCOwFzCAf0/83waWKdeuzWQx8dtQm0IlYRD2icoqBzaJ0FGkJgHUUxWYuapTj1bfXGmjPc
T7NiuREb6liSmEUow/3kxPMWDy1dIvaOksV7FGNqKPFFgtasdq4lNrEzf3NIZQfJm/VrR407VsX5
ya975sJiOHezjf5DxA/sF+aVyE7KQjRXdCOdJUp6L84F3lUyJn18RQ0TjjTmu+YDAjYTDGFeN8kh
Z3uxxjhmr/w0epVo2S2AGsdON9cq1rAFK+8NZm33MHYbAzmGNbT3BDW0W0RfSwhGnpAYGsC0cpMT
t99HHVkQZ5roUAETPhq5E63bGvM1rsZ1kpKi5bS44cnLIQEdIe8FCuo+YaC796NBUVJj4JlV+IJJ
DYdTj5fViL1VI929ZbNpztKkZSfgg5XmJu7xtwgqlaaPqqPTIFyvUZiviRT+GRtZdzC7Ob0181Rz
3tnpNvhw8/465L2x9a3xWy1OhevcJgTGBAIhvvX717pDqz9m/RMl7kCud2simU/vkpLY2VbEMXZL
8Q3xECG0E+JxgSR1H/sU/9JwqLcZlJVlT5qwAboOBZRbGVs9ekcYZN61JWkgdiW/1lzke+Y/u6xO
3E2A4c8lHKEbaAfq6r1nKXbMWyY4lvqAM8E0rjU39Pj2uZnzV+UgO1a8MZQ4rzGBUkcUC3mVTk+J
5TL7AuHZQOBb/6tbL9lZT/+7bv1/yBAtk7pT/0Wvzpf9rVe3//BsadmmdFzbdqSw/r1Xp4sPqHUD
em7bolX2/iFA1PnDDUzPCoRNg+9Ihy9q/9aryz8g1ZiOCVrScQMp3X+mV/cd+z/16p7jOOTSWoGH
3d01+fN/6NWhuZS1YWbBvvOxcgVApcj7Say7QXuMetHYd00xcEAjsOwKd9ej7F5VMoVz5tigq0N9
gl7MtIFE0HbAaAEVNpqXMMAczixqpH6VS+EfsvItNOpn1FYrgUj2PjYIUMZuPpP7g8R6SodNyyl7
x7wM2LMDn0b2EREgub0uIbdjIZ6Yb2XJMbZ/jEi/Nn0emNv0/bdUNOg94yhLH+HTTBaDzG+qxpeu
7Fe2Io9pgvKy5uBaFfNmHpAKp2BfFy3JuwjpRGdiwVkSQ7vIpuGxtxq8LXkkYHCzbUjz9pZ+zHIi
6sOPfKBG/ic1FUcGZFup22uZfHplbFyLDJlpTWh9KzyEw1Urnhy2GqW4QEd56EvBJDRR53nZW1M2
UPHC8rQlh0yPMwssRQ4JIvyVueh83LYlsowceQwVOOZ5XJHCNREkwDTAJLjLfGxVnOx1b766wFk4
RwDByWA3q2efAuVmTQ0avmrAbcToAItkdnBVg0dMImcfrI8SYCCeECJzGoK5KALUdkiaEdF9R+J5
BrdKO7x+ETzc7XwuelRzWpG+nIDXAdPiGcFzYLQksKE1wldRPceG169daFWrDiVdPmDSxGJbYRNU
KMTZvxcBdQ78rngHZAdIR+9AyKFjX1HvHcdwNLZTZem106At9q0AKh25DKxr4aAAmn/Lowy/mAz6
m1FBxRhsSkwzFvBBivArY1sL864Kz0HmkzJQCXVQXuyeiqy+2Ihg7rD3S4Di9ZOg0gRLOPt3iEXa
fYICHppzeQusBNG+tJ7Gsa/2VYZnangZQgJyLNsKd2UXk48UmJzNCBlzLGWJSPEoJlOxDckEI6vd
Zd52jHIm53VOWJUa8EJTk6zxbpS7WfJ7s6IGDdbfOR4WhjQr7gHUAuVw250TESZNqG63AQeBA6w2
6JzIAaIwJHLagcdT28M+QoAIIarRmzjw5alrTl3gZ7cisL8jPX81IHrsJMIdgqm8eAu11OEaCxU0
d+QTgUqzq9O95akcdsDFrzNBnisp8KERXn8XuP3GmzEYxhpdazYiPu+yt6gvCyTGDIHy5dPQpZJ0
GvvDM7x8U02hOLTm1ZnYkMbQ37hCF3b84LySc4bQconYJSsySom/9J2KaQO/4iaDj7CxIE4vvP/k
VIWIoehhfwy27y8AMuLcrPGOZsHfO0W+NkPMGHNlZKdBnxurP+Ud1ZClcbySeme3AI9xT8QzNYQN
y8GBcZpB95iilbfE5ao6fKZa11RREiNhOL4SRn6ny/7sju59Veu3HGBl6hXykBbl2c+qZ5PuCj2C
ER7cMt6a4mdjO+sCgDmDFKLietPHBxKvBOgaHIyug6Ramqj2rgBcJ0o8Am4R9N1logxPtRXb+BLi
4Ym6fIPc4SuEAnE3oHe7phHzGTiB9XkOUu81YCXgxxFwgSk+uabI7tHzoEENKsne1Grh5Xr9ka1w
f3SsKTukA8uERCrmXtPaTGNxsuLBOBFEOeHqht1WlTHrFidAUTj4xMyUScfrlCVnJH2fOIIA3OVo
dxH3e5vcJ/FF8iqTZ+mF5H4i+MGalFvH3CXb1LJjB1tQ1d5XdNycNmSoBbA1SqQzMdZ+Ap2qzCQF
jksuU6ogGsUBgmagByieBHejm6YXVkMvGSYIeI6nuMOTbRTzib37ZCAEL7gVgCNjeKJZwmtGn4s0
xWgysfOt8rOPJbn1BGTuAuV/sDLWh8QmW7oWAj0XGSj7xMWUHHXhrwkxvyqs4sBSHLsBixmy0/Kv
1kn3NWd4KGGAzQ6+EaT4X9rsrbtoNFlwZ9FK1e7POpy5nHJjWlsub6upxlPkDuFm8KCJSMM2VzJi
MZ829UGEdfg21YnHZKdHtT7I8M0tNZGtMGfbSF7c+psosvCiptBfWyMmuiEpvxCpVb/odkbV/5is
3nsMOAI2sxCgspaYu1QNzlmmS1gQicE7Jyc3a/SrFw/mGYpPA5mtNY+r32MSA4bNWkUAEpqUV0py
N5spzxYbVdWTAak2NFCURj7Oi2LxZ5MU1rBP6wK0O354MrDdrDOVcSXFCgpEIZ4ZVOHSKEjEhQSE
CsCe9zYIE2SbtEII2ZGf+RBq0hSR3igOBS6au87LEBPP7o3KFSYoaUg8n/WDNKNDVLOTVovZ1/Ii
0m/c7qOovJ/5i2fj7g8w4rLk+DHkoLSZICE884tj6fX3wDWYdNSbWANDmODb1GV4CWlrUwMXsV0e
MtogN3ALHCDZ2i3RGbkuSbkB0U4byzS+x7xBzci9EHvDmVS7HrGYuI2I25Ec3CrsYaa/j0DAkP16
ZXLPJYhpsR8kot78GtrG2/IWO1KdhgVIXdvYE3jQenFqM11Kf1jdiAaWlq09zGZymeviQNaE0zv0
RQ5LwmpONyxctsBQPhF3XDTraHIRfxjKeViodEvwG2RN5QO7Fx9a7uBsWxtjXLwhZs9VNtrLGI0+
N2pBmCIUK7dT198n0obJGmZsjY34pxlNp7Ft3xWiZQuBB9sCaXP8oGyLRrrR0PflGX02aQY2bvwg
IRWPca856nce6l8aLAPVT3dIRpXfo24otoFl8HRmFYhsvT3rZUcoyl+lI3/kyQg60WrX1taoIhJK
Gvt3E7wtJHAKGshTFCFhA8Mr0rrasgbHL2L6BUXk/GanoLWcbgKnzIYVLPS5KB/syNrE3WhesDxf
5whliUW6Y272n6HZca61xqmsJgREJqk+XR/vSWMhpqJUF9sVIA7QTXTmzcXZj6+xexwa2CWyj29z
dQKUDvXOdh+xdYHUiFO2qbyWKCSIOMk4huH01u0SX2iyECCvBV+3AaPBtbyDbLyPmTIGgUH/PQmw
16HuTHmv1siLt/VcP/cJBPpixkMLD9koYP7D9K7qnthDLdaoFvkVm2lb3xe+iVxPOsnWbq52n417
u25eyxoGB8/DoieqWzD5WxEzylGjp5vT1CeGuDxe2HSsxeiuc+3cZub1jIu4ldxsZTGwq3qw9Wxq
SQXikWv2BiVt9ItyT6BJ3QzKKbbOskaeZX5fLDBKZVH4IbX60nX8XIYUGgDDbp6FRQO1wZE/RvuS
+te085JVZAGsJOSmlPV4CQRki4YqaF3JxRWUGuZOJ+XOGcPhGAX8CJUxF8fEhejn2T1ZrrWvTxHr
EYK4AEAOiLSGiOCHPOZ8xtwxW3PzPasdQj0BtURELiMX96hsevzdVeAsEQOvJRzVC1kkziPx3kGe
2fcp8qRrIjx7G5PSgiUeHYskl60mTkPDs699/E5DEnxv5v7E1jRbcBgHTO0TN+2A8r96C5CpHZHh
eMnkoTTCw0sD9ihaiG6sy7JNkDTvFM3TdvLaJzssiUKMnX0l8vCaTeBV2Ut6wmguDKsIecKsWww9
Br5CLZKBNxhq50EU4IxBKAlEyaAkbQn8BwaKxbcoi+JnZxt6OxWbmlQAADIkPPyui7Px0wRh6poe
KTlBPnHJVAvxA8o9EfWqyO/IPGLs6DB1GX0cyfjugTB2P7StIB7LhyaidqZ7GDA3hb/GHM3PxSMp
m7No3uQebP6Cp85uoBAyfQyQwPLQglloFUUF7QujPXGNwn6b6E16JqBu7BEtCQAE4/8n2XgnpbV9
Zof5hsEY0UFkbEB5JQfkggwTY0LYkHLVlQxXfh7t/VUWUEaWPaR46B3cNmyT5swGCxYelK0ekiD5
AORFCCywRtB3850s0CLhouJuPJtteUxyi/k/XPu1SV4MmiQUtdWh7/35gLb1hwHQgGxo60nGwPAo
d0ZU1rj/G+uTf94KRdAQ6MgV7RUHhkwey3rkfNhY9Bd4TcvybBDM62H3ZIVJMR4W+3/NTP6XM5Nl
auH+twqHZK7UZ/H/zUz+9mV/m5nIP1BKOi4jWMb8rsVg5E95AyMTy7N8EEYeBZdlSvGX//Pv8gab
r3ERczEY4ckKovjvIxPxByt3F1Cy7wu+1v2nRiZCSL7Vf9A3LG4Gic05YI3Lj2gtM5V/mJlIboAK
kES/Z5n9Wrvmq5V04yGYh8NAfgrQ0DhiBg3HDE1pYCOon4n68jVZwqHxbKbgfDLuy1iTdDSS30Ay
Fet0bHlq/IYUEsfxFL9BDf5oWsfbFwGy3HFag7Ox7jJ3uhK7q+8sFm6pDcQyEvnN+Df2zmQ5cqPN
sq/SLwA14HA4gLayXsQ8B4MzuYFxxDzPePo6yNZv1upF21/72lBKSWQqIxDu33DvuXqqH7QGGZdb
hwKUtUGmpMGeOup9FoUYwUnU+4q86pRa2D580rNnUO+mZ19ZAdYpABeBTdb4JkyuBGaVyg63aWis
elOdOURvIpZ7yFhyEZm46TFgiip8KzqzJQy9J/GgRvenU84NNRaiRLF1TIn0XOhBRP8RMRNF3Ep+
GtxjGb2b3vA6GR37+dru6IZwJlc6QYp6ir+VVxuAe/ZFEBBqNcfrd5PtfJaIjmN3dpCnwXR0LRyg
hH7CYelR0ffmVSUeELhgP+r1XTo+xiN+O+EhbgusJ1ydEBEEwdjKBsfF1ZDjPNLBCa+EXzx1sflN
H0yiFLc6g+T3JuLgqmvIPPYVImm5VpWF75IQAhdvCwVwBR5TL5/YkC5TzX7WdTfA0e9+o4ldxFYf
4KGiAXXHAbPRuOuQVXDdaEyczTcw8C9upL9FFErAAwiE8/qzaafH3sZR4FRzJNcN+vi9FbHU+9Br
VLpmAaZpyI8lCbUrWpZw2ytxavPRIBaIBj2WN2/oum1XPQRjiqmsbV4mPSYVI/khtWZcB6y+O7YQ
yyErv/zebVa57BdNhfpXH6tX4cpj3UIOg3lNEiMXjSpupRt8w9m3l0Mz0fV6xkuHGTNAtInPGx1I
SfoFfuz1oDX6rav0q0+V02BXXDVAV6irmmQ1gmiCx9B9ldEAkKQuNhAVwWOgiJh6EIw58emrEWAP
7njiSabAPRl4LRaF6aH9TWnEoDLblrz3huir8jxtSw1EBqy29cBaHCM+NiHO5W2ktwfHri+c7O4C
oYBP4QnIqdCezIA1JP6P38wEgUs496nsww2KbAYcNQ1jDvFwntPUN8wcC2082m7zSlbVTH1tsIX2
PEB1dbIUUzI6+Kgqbz5TKOxf1dLuwDf7PCVSmI+sUJ8D/ShGKN3SSzcmDFD6m+iudl6hUq5Ele1M
gyC1kOzXigHGppVE5cBrvhkd4gvHheOk5UxaonHVS6IZetTMTKA+8KWcPfgGC1skT6XtX2BrNsTr
wMfIFaHMFSsVfIr2EnsdWl0PbHlGW7jgpssdH0exc4i94WlMf9HVMGbxPpOpuBJH9YPj6QFD/gMA
wY6A6WnjOjMvO6Nba/UO054jgW7ieCtZqMpueq78B9oPqLsVmK9aRgMCG6RHwXCLMhx6nRceRIyN
Pkag6mhIGbUJ/G4BMjKN3+YYnVVYhATl9cB9fwlNztbhxK2MbYdVoN7uOkfslFeTnUIuz5Tou8Aw
+B6PyeUkf1QXMv+kl0GJf9Gq7qSHpBOwj8fdH5SPQE1IYnYjtlDWL6LT9VSeewzNnxOYY0ZULsMO
G2RuYLhbMz1qM3M0dLIniDUIeHJCs90gxUeQlyvCUZ4iGd2riQ9PR8U3lvYpiXEAtXgXxfjcN/Jj
it/q2LqOZkXUELzVdaKvLGO6nz91JEA3i7IhQI/eFX90xnTMMwOUH919auMXGEMU6nIA+9c6BxnB
4qLnxhTYzlFGfArNAbdaM3r7PAsfpD+H9hKvx8bp0OndcwzbzwFDJG3dYNJsxJuK8tzof4EurJuE
/AIvL6Y7cH2On/E/khrVuuhQ9xAgiUSqQcWU03Eg+gJ31FfEz9veNw0YdoeAZb0vH32bO0qrWwKp
yInQCheMaCgTBnTv1VR9BEZLSgVDzdawL21Ijlk5Z5D3KmHUU1/YdTC5LqGDR1ayloK3aQwCjk8V
vWsFZpiU1yOYY44wVj+ibdogJL+hUOVQcst7FRrE1AXlq5zI6a3yn77v4q2jOgR00QdzvRI4Swhi
GyxZVmMN0tvy0R17xqRKu+ZtfLOC4LdrC2flBAeyMrGDOBbuNhlyZmmTsZIW1tmY8LmhEdgSYh2t
etEBJ5UQS2LzxR7tfQP8cgljm51tM000WNj5bWWiEGJ9sbClVwLLVEsimm9ODlagaNGOdIm9ddIG
L3iwmSnonpE9J1USr5oSKLLp9F8ScrSFT0JZnCeZaCTKIk1xhyXMbG1dbkhOra6FsMxLku2TuQXC
8lOjJnCeC7ojfW6TCIRloDG3Tt3cRFERHTs3Lj+lXlmLYbYfuA6SEGBv6dyEBXRjxtyWOXODFs2t
WjE3bX7j8orTSx8GlcxGFH2LJZokubnd8+bGL59bQANM5tiLe9jhIVN372o6E0v87oAJxRGbcm4l
IzBhRRc9lnL8Mr0Rz0zoCh7j7KLmRnSYW9IgCLC3IeTzf425ZXXoXeu5iS3mdtakry1Gqe1a1Ucw
3W4KlMmXLydBFyM2zEfagykSsJnS6ygTjORUVjXq5/nvokmAguBAzSa5b22i3jTsQRsdVulGlJRm
WVM+gtkkFsYjD9LuuRHdepoOMZ6mrVE0PAqSJ8CN+os7+uGpIqHnyDTepUHXhj1KyKOXw/UoO8EI
nCwLxvz7ZhzhmnV18gzPA5sv/PuhrNOLhSCS7KO94SP1c1DHH/0J51QDUIFnbbrktWk/QYB+DOsi
2Bqi6nYaVcKqL9phVb5OdhuebSYTHMhpeIjvBiWKO8MFJZFOojmZenFTyCJ2GSr7h0y2OuXFUHB/
OkuFruKxtIpi2+Y4SVHNBA+BZ25qCVI1bEgzrNoyvJliX9V2c/zzxaolcSopFoqoQdjJ3g73JMdL
VY7H0qjsI6dSUNW3CoECrxpNWfnSd3m1HWe+zbMCAct9bs9Jz/Uj3z0g1Tr3kQnLxS8PvUD4UE1y
x2rOXoykCwAZ7S9gt4aFA7t7HOoQNmj/aDI13qZp9mPhK8A5YfncZjWIO41ookwS9967qGf4Q+Lg
9kmpQDLAZ4XRSvChTz9t680h4to7cl92SCabS9A0WJ/rTCJbEUuViNcgBGuL7gaNj3pkh8MsRNtG
nIVpb2fbOKngypC5w22o5jEoXJja/qwB9MNgjeGLlGN7ah27PWltgts2xAOhflULFCkVSx1n0bIz
1XtJ9pEJg4OkxmjtGOHvOFJqoeTCeBE0NPYxKxAGZZbbHoPMuetTxAPIkQLCvEg2GuptI9xbqXHz
AmQGfY7rPm/C55IgmEwNgK8nRQEB99SXVOCzot/oXNz9YFCcIG+XdOPcClDUXFyMGWtEnuZfmhaq
falvCIfYJa1+86DUttVAkFaw1RHpYMbvn4p8eDZrcfbGqEWDVe3NLt6khhGcAAjvhJME28QgNLNF
rJFPuEEEPRBRCJMDguxiFl7H2k3fdSLcxa3xWIcuWFB76Bagg5Zh6GykJb8rY9rorsQPPkAos3Fs
gZtYK6hFNhHTDQolO7pISSpvj2FbFPFDJ4A5WtHdyG9WucGbB4tvUXZckE35wqzzHaOQWIgjMUzm
UlY8UrPLO/HGY1rOGP0pfsZPvQ2n7B0Iw1lJxEBZ8i6tuSsYqsc8g/wFcHI31eaXmufFZqY9lYzv
VBcArUNNbcTxM6ftY2VQZzWF4s5IzZfMMxbox+70whUskhAe4/Pvc+2hJPd3aac2lE6M0klV4PQw
73ozGRaDl9w7TvZaNaQrUItkUt81dTptJys8dTpDkdxrBvD4zCOtcOGVkVrWbveIdutFxeJLebjk
Y2ygoWst2raa8e+FuXS0GeM4uvu2BFeS1sTaFwFKu+yg5T0TsqY2V1E4e4pbImd69RTSyaME8kAg
mAYUHUirK4qgx7xEtaaVHlEw5JqT7eATkQsWHailASEvwNSu+onGLsw4uGqkqtPd5BvLyFSPnUwe
hkZ7Gwzyf6sBAyYrnb1udaQ688AaEotqCBgdl+k36nzCS6r+SIX+GHNyrqopMxaWKy4RuTTjKF5z
/wk5KGaop1wgCZ5faTWFd71BnItlfQVG/iMl72GMTw+7HmK87jWqZXUAXOmvrDQO10yjz5pDeJhu
2Ds9G5gl86Lh8dVEsqoZfa5crn0rR2DIg80RboqTm9RvuK5IrExisjcgU9HipnBnhd4CM04+MW4z
spWfUminzooORgCjyg4RK2qAJjkMOrL1QgGJNdo7raJSzqKv2p+bAnN67eK70eKdDYmKWww6gKOc
QAvfNo98DimQjerLLtCVdx0rhxo0yeBQGOevFjVQN9UnozB7MiD6u1HY+Vnq3t6tyTowgTFtJx4M
Im38FUpcVvXJ+GgE1FHWIMiUOk9peI2ZlW6K1uKVpP9PIpi5euycsDTb51FDGJmAgJRopZe6nu84
GOujAN6p16S0tOg96Nr2U8bLS6wrbGMn25h2ca0SBwBpoEPbLffaMBexUbhCdzvNQs0rbj6MXSyZ
TN6tZGyJEm69TxNt08oXEe8IKOMoAKhuiNcuGXduFITkhoiPkhPDbTF2higzc6fdGCOcF7ukqLTs
I32WWrRl9ER4Cbm+z+kAb9QzSPkJUvsSet1bXA8X5ZQkmLQ/ohI3pP6SzPH2zgxN89IO3bpvKvLq
TBqmjHyRwPeo8WC58I6TwRNSTwF69rgDRQHTiCnMJeDPEfUAXWIs0vQw5G0Ir2H5lH03gfvUOVuV
wtetHdDLLO2L1Vn/44NHKeDb9aoUpFAU82FswdQqUOd3xCsMrELW3Bw/TmTv0d/76ykD0qpkLsni
bjht65LPhP86BPrbhAVxVejVBw9HME0JNImJVZKT6nRsw6oHLetG6U9uu+dBAAXo3ZUWdweSA0/p
aDko5zJ9NQrMFOak7+Cembvc96/h5F3hZHwznMEFNtBr5a7xGhAZ/mfUDTdw4dQ0koqoBuZjODaJ
0bAHWoY0eA46cpFy8oiXrGv3UUNn6Ll6vwDG3KKSxsNr92++M2Jeic+uXzjrMv5NOuM4IGjhwibR
IyU0HXGHeLeaEscyPcBKCAj90cwhbxuqcS3Ymp332ZVtuo6Jqukqc1cg8l389/z235zfzg61/+/8
9vLhY1DLvv+fAe7f3/f3ANf6SwiF0IRtBxI1y2VC+vcE1/yLwSnTWEMwRXWE839NcNVfGNCk67hK
SNxtkm/6l+jN+stw+VGOmk1vNr/Xf0X09ucP9I8Brq6kMi2UzK6yHLpk858DXBTLNniqyd/bHSRF
lnYKDdTSDxPtxSz0YqXEHOwzb/QzQlSm0mLlP0Hilj77X0pbb60zLPJasi2MHklRojFVJML3h5xe
uiZd3NeztCBBY2BatDmtD3rHoDP7g4szo/QLLjV4T34kJRNihVQc+pypcenBRBgjiwNQl9R/WmKv
w1Q1e8v23uiBXKpVRf5yXn5MemVs61knIZElz7oJDwEFfrlkX/p1xMdtlVnueDQkCQeILhLEFxUi
DBsxhqCwC6YHePJi7UWEng8sAGlBkBz1xs5io1vNyg4fiYezZhw/E7dndmnYXtp6QgxS6BriEL8V
B9PrFYnRqEbEHwFJ7KAlkbOqRM76Em9WmmRITvxZe0LfDprO8JNlLQNt4XtN+hTEjtqZf3Qrs4Jl
mrUsCtTJH3ELkNtlYqFfQy3ZHZxqxkHYbr0rWMXCfIIeF7pafCFRKDjWBP+x91+YMSaswWiKU1b0
METTOrxSwRLJ1/nfgUHzSxbHA6k0cgWQ3DtyYrKLRbcTGvUI3+VK0ipCbS9RkFKZHEUpEQ4JTXBP
DZqmKiZwTeG8+VVVuEGsrCHZZyGOfegxREREOo+J3LHBA9G8WMiMiqE5ebyZMaMbt5yiZZEzcNAC
51FLXG5aMRfoyJZGa2cjYvIRM3m1xba6aA8DMieJ3ClG9oR2/ujHpwwcNvNa6kgOyVU5NLC9Qn4R
jHQjiemsirL9zmZdFcSk8IgUHk1c2iLhlin6q4bIgzxGihy7cwCrz73bppsiNZ+ZrsSUQExOQROX
LHKv2azxUrPaSyL7chX6r3hWglWzJozEuPRIdxG/SARjPhs/N9Z2qsGfxuyURHDz4GDicyZgnKlV
5muLqTaM1pXmPPXgNI8QF1E69cTIk3W8AshBQ+eEiGJMZ4P4s2JqwAwO9zEpOM7CELAEwvDaUDCu
6/rYQPVf2QHSzSoNfyNFk4CODjVK/ssIpd2B9PO3kZ+pdTQlxgqIwwfAkHZODICdbrzFTNz3AKSo
DbtmJVsMJXHZXPP63U+BhUeaPY8iyIvMLXUKrGcIQtp9n5K4UyZxuZvy9mzrfjavuY2n0m8xhxbG
xs6xahYogHT/BhXKf50yyEdmG9SEylUPXhB2B1FBwKsbHaI0o0cPKFo6o4bCwZX8kPbcVIxCkkp9
RoHmkL2DYoJaLoTFa/wmNuQJhFJIWcuYGO+KAAygT4z3tWIbtj2UbJWdGd5r+7FwwPb3wamMlnAt
ewpb+Z5k2nUwfkXnrHonEl+e5ZFZlG3ttG6wj3aKQ7Bptjq9LMkLLfESSu+2zL6yU8sma9/l5muh
594xsCK8Nzn8B7xEBFjCAJt8Jn5DrH3Sg9RMeQkFERnJ1a22g6KGJMXtvGuUtXeRit+cArq7mY1M
pkz71s3RrmlFjcmwyKsYJmtgT4DWBodhGEGF2Rbr3XCEaT1B/p4YIo1noyq/EgvJlDLrFTF+OHR8
LdqOWOUMKLYDAODEcqy9N+lLFXn51YPza6b5jFYXW8MmKDOBeaKJLFmOInomr2tOhxhdgkXsag1F
N8F+/BEO/kufsLpClFtsjbBwSEEecuB54bqfByo4EQBbwv/vtWYbjspm4+XUvF7EuVXaSXbZVw10
F3tI+Vv7NDnIUSGy9cMt5JZiKvMZC8NcJrgpt5MRrCo9UysZ2y1zfczOQfDGsO6nI55sLXOsraVj
MqGf1lXL21UbskNmTRdamin5UGkAFLvleTYf5786MRcZBoV2VUTAUP2o3yWj8elI/c61WoIgQh16
eTbc4kH/gZjrUrqGOZsLw0WK5lCJKlvuyQrEUpXGFe//3hVtzzR/Dm6LnwZ3fJ+K3rgalvljZQGj
lz4ovoKiVDzCpn7SAyCGnTG5O9U2SPwcQbio0s+5CwTORAOuyUj/QK2P06LV7RvuNGtpw5vY+S7p
AZ24+sq/otx0tzBCtMOfL5MV+xzbmKTibrJYhiTllToUEW0Ruyu76vnl/KVN7Jc4isdrbWLtFCrT
HzqkFRtQ6PEpFOWeB5BQSI0VBTQO7WPyLha2WhpsnTOrlQ3p0pGz7MT0MAgwMbAc/E1oALc2y0pb
SfhjtzCxhnXulG/TRPByPIwxu6IsGM4B61xi6CkMkCVni8HCZdigMiWmyEutc97WEpUvQqeGgOu4
1L61hDFJmoTyQdO0cWOJOD4OzGXOZg9QCVn6eEDDj5mIjAC17D0WNtLsPq0Yzc6Qbd3Sbx6yMYaD
0YzqvkZuBL7Fg3XEYPZYU1Rgl513e90VeiHduYM8Lq3I6jLYwlrwNy/I7aqZD9YtuxCzUUVy68wo
q97TRL/H4tg+kOfbooaNzn/uFjKTI2JN+CKc2j6weoozMdwza0R8nQ5bwzcQaRnkAx3YqayLBe4m
+aFlub6WY5wcfIu2E4Upow6C59McGV5pNXJpIoBfuaIqzpYUPCKBg6V3TNa6bg2/7hZRO6x/j1mE
19Y8/ayQ3HjYxoiXkMWRkIIT7k3NzhlyMfcA0fe4FyCRuPhJKzav9zYc9ZBCCy6bfMxpbA+B03MS
oNmFhFviADeIQNjVpGjDXIF7IptsvBV5fa77MnjhIT5LKNgrnOXmOVEkFE8ab7sXEdTYJo19BOAP
EwhjBTeVbdzSoGxYp3hc7FlImzxVZyeuaBMnPi8xvd6xilW89dvkNlIWH307aFaFbSarBJLbrVZQ
08zOpLHP8FuBnY5OU8q0LKvQxcYyqs8ppD8umODqY7VtUm24C2cfbSrscmvm4zaUtXnBdFxe7KYb
FqKs+iVLVP0hrxWn/wRpYFQzoNuOJ1iZBubByHPvCw+SHiOx8oZYbqVDhV3AovVPSqxS8A3byEUQ
L4IJT1rpHfVZaKoDrlk2Lqat2OuXWdCVmFtfFJbltefJU3hnO25xTggKz6buLBrNW5JJF4BYxpLa
VJ/kOR10G1Ype2FUCR6jKLIclmle4P4bMpadWGzY5jHmVH15VC0atdAFkEO8ztKrs3qpNTZW27K/
JO1pIglgiY9uS9IEVkcEiTvg6YtQ9z9HiyaXPShaUkcjv+PDqYhBChpqP0SKDzoRJ/hTLmnz0Xbx
GzNrDt3k1iJ33FSBTxkbOHemsh9YyE+HpkD5n6ZoGL0gIaw9+45KFthT6jUrtJy3YoQ2j2vBWaW9
sdEr6Jyt7T5QzLzkofmIGmojs+AAHoxNWzQihELg5o9I5wmockwUtwFrcuhg6WUyAICjutrT/5NW
FHRoG2S6jXW8m2kXHxNV8f1tz+jNARlYgupfFbGd7Pyy+opnTbGY1cXhrDNuZ8XxOGuPnVmFPMx6
5B5hsh1tw1mn3HEYGrNyuZw1zEw0Pdws7//da/87vbZgbkXf+T//9398Df8LEsHqo/n4Hz9/vvPy
kcKRuX6HdfAPDszf3/J/emzH/gv1ke46AtyLPsuk/tVjO8ZfUsdwRrdgUeC4s37pXyop8ZfFP5x9
Z7oEKGDR6v/dYxs26BhhgG5xDS4Omvb/So8tkFf9UyUlFeQ0Y/aqmXSIOg3/P5vssFOlI/NmYk2j
J8glFKaagtKtTsWThrV0apC7VPW5qiZ6K6aNMmv2LNK2Q1j/EKG9zOEDLJhuZjirs02v+zC9SSPe
IsU+jHbT7ptYrOq6Pyevs37Hai0SnhztWDSM6+sAVYPUOlpCDl90GvY2c3HR5BOhxTPVvyUs17Ky
e6PVJPSXOV7Zi45Nnp3r0gdU1YqFPXgPpirhbhfqEFLiap0OQHOY3lpfvpE7021KsCynrCNMzho0
744U+q9x7uogs8R8i/ZjyF+v4LgYHnQL/GHot5hlU4s6KdqPQ0AL34farjflXToZCb4cti6deKBZ
W/kO+RJ2T+ymYTNCKyP8sSM+hyiqr9IFieWUz0EFVnTY4MwKb8QufmIjKR3taawoc3ILCVUNPXyZ
oEzyyZJYUQCypiBniTW3s07L0CKs7pXSaeN5zD2d3CAINQM555X4qNH1PBtx/2SyXMrK6qUhLNaq
+m8rMc4Z53UmrUuHdGjnlLJetFYjiGuheXJTdjpk4fSvU8GVO3ZbpxX9F0f0VddltwHjX+xAlupL
P+mGS6mrayVhCWZ6le7H2NIRemA/xy11H7X1j8FGmKSUiqNUeeZdEZPAhSJGncIaJFCdlvdFV5Tn
xtEPZhDF58CNnE1ROBAgJ/XCrvkVgWq3q8h5XLd5DhvBJuCnkWTbDYSCE5cklyX9yqLWjffczSLg
38jO487fJAYS87xEka9LWV/8YbiGpBqzzfIZUcTSgb42+Rsx+o+drYLbVFjAM+eQnFECsMTGmERa
dKlMWS7KAmKJn01IU4Y8P1Vl7e246MHjmgwzm0a7mi4WrKmko/faSd06UjyGD85udm1tiSe86RhG
OWQFDDrEoKH79NIWEXorT+YAvbMP1J2BsreVFkn01YSYx0uQIGug1+vUZPqsEHulx8r0t+xyPyHE
odlmQVxZa25lcumkuLauvaSif6gEoeb53Pub6mG0y4yqCv0wsUvlbACsEQwa2PiVba8NCkiYgQ2M
JuzR0DKsHWCmnKwOqvFRWe84A/ONYMSyMEY0t4Zo6Yk1912rrXc95adqZeUtMBPt2lJHOchu3Ui9
jZdrd76fIA2o8o1WOQeYWCtZ2J8Yjbb1aL6XvvnODG5cYB9pTQoCu73EBAyes8le+FnwY5nh2x8I
4cyt0HVejLbwbsLDGOPxzkTRUxF992n0Tfka3xUtmBHHJfyZoMGrTjTiXgx2vwsA7LlT2hwMw8ow
xJnlpsrvW61masHwnU8mViF01Uy+CdH+8r0Hz8ufgQ0gQJ+mkwGEZSP05iSsOF46mSrWekCuVkCn
dV9V1TerPcKPkOvDB4fI4oQ4aEMFr8/Mjokv72XbV6uwFaSQNEm67P18PGGxRKuUwzsgp2YltNCF
6Vx8+2Ur77QWPkXEAJJ2xHNOXZG7pz9/F6O3WbiGhsx8qA8kErvblmwhEaY/RO895kwxpqx6ANi6
9WyoWjwPL0MMRXggYXRyZnPuJcxzqi5LEGvSB9NS4Tg5td7o0hV0ZK04hbMplftJr11fpi4lJbhs
NrrmhhsPsO2itHGcSoF3goKvOExqYtE2mmewmTB8xgFbFWIM8E/BxWayuO6pqQ4p/8em1vrvDG9O
TBDwR9SNdiGEb9iS8Bcu1Zg1nKrFsjet6o7webEqcklFTejXQtMaEni9V2vycuAGoE6EzdYu7PRj
mwBgJVbpWIz6W9G08VPN2kLdfL80Pr1+ICNMlcNdblgFBkSsr8JwMCCNxScXaLprZzg/ixVvzUX7
WdfWdK259EBaeAXkBc7roeJPE5owbtvRco+uZtyJYuhOfaMe48ow1p0ZlseGkrRlKrghAU/fcrYc
bT2C0GSpbWnD+6G24ymTuKvAsoIxjdlZFc6F7Vm3TxyFpqfyv+0Wn5bAUrYumaJzeUhvG6bFS+yY
X7UZWbsGlrGs9O90UpLYJoR9tpnVYHs6b9eQ5bM2jaNh1tlr1/JCBeMot4GFCQz8M6BV3/IOdme+
JhNoWcF/7UVmecH5EfTZBULzGlag2pS5C9nV6tVzPQsdWaYPUTqwtDQf6tpn2NZ3XOkE8zZuBsKe
Q++id+Wuq83wiggMn3fKxLuYZZs6YSkb3cYOXnccN07jNOso4zH586Um8HsxIDfeFQPe87CwPhQw
tUWlJAfHFE77tFL4xpox3EQ9+AwfOZWu+eqxRwtS9a72nDGnlX3jrVWQFRu3CrunborMTU9OHYZZ
fhnEatg2dmOvOGfjFT9MHgFBvbQiTs5+6Q0rj42uF5rGGq3IVBHw7ltDfwwFMzvdDrCb8y6shCve
0phSYLKyExI8pN/Th5JEdn52pNavh7YuVszs0Lp0+rR12ULGuoFwT4VoYJL4s5i1yqjOuSmtdB87
+O1SooFi3bvFhBaEr5HidRADlB7w5wAxbywFVy1k6Ym80gVz7WvHcbgqO/sOu9oqMTWiU6eRTSHO
LOR/eF0alozLoFa4RPszrxMa3dLTV6A8iNLyj30aP0XbHEpq3XjXZKJPMcuW7Ew9vK/yZWbqTEvr
o6XpAFem4Jt2SzEMHI9K419DcXsglzPaGK9Vgq/M8p6mHLaHZ4zrP04i1+8HkHYmpZ5ZggUWU3Qq
/chjvl5dErL6Mk04YmnpmtyRyEJIp3bEs2jcQZ7VmcfzYfSF5PkFWC4yx7kJ/Cu3kaCjtcp8hKFO
wRl7MYLS/Ki8DlJ/UyP7hA5NZBdCahdV1IroDTAiXozwhfJiw0oYPIfbr9pKs7c1e4+1o/vJpXSb
DeT133hM4n1X+R1lU27OxGuucWRCQEwm92yn3TOSVZLIqbiwWzp7+t5T5US3SWLm4bdyXzvzwW1m
2Am6PXIUALDgMQ7XdZgNxzDq6ju3B10QcOCtBkcQ2NXiiYvJMInM7i1xahIF+xDlXsycYjLRdOOb
kMewntgH6drXHMJp1w30dgYohDHKrxCRV5kEuG7gBJzc0ryJNtIOYSHydQFxej0H8oDCdqGkB0N2
MABZmfwz3kVEHIotdBpl+s3uYS0EAbwmLWhtBubT024TUF59irZ5qxVFvk0k2Xoq3rrCGj/eJ0F5
JozirfYQAIuo0h41k3jZbuAnB/4NB6i/SiieXwhuQtjTFhrj3Q4OY4bgZOi9H2ywH6B4xLOFjQLA
ToWwbiRoMPeGt4BZotGgirNb6zIUIyN0nUkF9n8MCVqknfoquGfM/MkJ+axZZnwNak8sIeTuo4mZ
I88qISlhUnybbOUdPPSfvkrtZYR5mraYKwc7P0wncEhpFmkfVdie3alzCD90211euwHIHj4AZUYi
bu8+CNK3n2HxTxcBi2IBKdh6kSGiNky7hLg4+l2jp82TYwfZxpe2Bv01V6sMpfl2KE2s3hkZX4hS
zUfS2MSpUMDQYNWbj/zZ8fP59jHrgpOOHu9pGjPzbv6VQTr8E0F55l05EpTVHOLE6U9VG73P/nTG
qp6xlsSLzfMHSBqFx/ZEdQ543flfu14yHa28f9TsqF8hFvRWDsCk6+RmznXMtPAYN+k1gnXrasiy
BnwQV4uMi5VuV5KFDkA2mbuY8Ov8Ux/j8vLni2WgCyy8axs1NFVAJrpyyu+a+YuiDL8jA8R2ZY51
F17hRHIeXmgzO/s4/YcUV660R/JgN10SGTe3z7mKEsjcpgcUOKzjepb6Z3vmIs0uTUq1zOn0Nq2Y
vB3yVDLa+bxUwsbnlklCcWDb6sz3bUlIMVO35tEeE0FSoeeukOHkV5UzgxopcgYyS757dHhJQddO
zGWVI1cmP1md7cIx7pqMDZ7QnytPjV8IO1gkXqyyIk/brg95iDG1a/IX1ZAG5dXq3e57a4P833wK
uv7TYpR74UZzjfJmFZmOj/3QaVzeHoJLMKO4i+Ok2daKXfMMlbQGt2UcyoBWyvBal7RFDv61J6eJ
nyqJBDJNUGdEVZx8iO4jIgLwEHf9tGYsJA9uEVzbRkFHxm0Y+XsNqfbKtiN767pYeJjVfqYtnoNK
5Gj8oEmwImrv2xywtSez2/CfvJ3HjiVLtlx/heA8iPDQAfBxcLTOkyd1ThyZJcJDSw/19VynbqPR
3QRePw5IoFFAVfWtVCG22zZblhb1WnN0cPBcdjQgUakdmfjxgW94KVpy7aXiQDvaHO6HahxP4Kn9
VaduvFQwTOr83pES9FiB/VM8kEYf54A400SlaeFTv8ze6qEj5XhqBk7gXvU6Vln+oUz5YfAjuDXY
lk6tBVXRxIT9CSnvDdu2f/Pqpjh5Fd9eIwjNT02EJ4/hMUZKhkez8XAz3f//QRxuM6cuf96PSlVB
BNGNrHdofTzKt2XmhVcIspxNoTsZoGMo5RovLByTnbDvVhWSAhTPpatZOGo1tK/SB8U1puUyx/AI
DifzN1zHC4cdGUZS0M8ofEurG71dlkfY6iG6b5va4dvlt6DxtT3fMh1kgFHrU5tux8i/D5z5hXp2
b+34QbJWWTq9x+Ax2OG39cXzlX2rqNKYznGu6WWzZn2JkT82tnR8Dkl9d+maiu1Xqd0VwOgGu+c8
Pldx7DyWAUBYvEC1Fm9t2VnHII7u9UMcOHgLP2ZDnC+zMRketQF+qjd9nmxmlBxrj67RrgBa2IeK
e2JGte/vvfV2QoilL6ierSUdCr5ZqRcrn14tX6RPcjIvo8rnBekMvYb6OpErFTYaSq2WZSU48GN5
p4XUXk8aSF1S5oxnbKKfqibhHDab2aZj2Fh0BlhuOjCMc8M2+2wTu3GCwYcFFFGBbcusfUDuwo3s
9OOmqjEE6h6ur6v5huC8YNCOwidtqnfu8Ual7zEvKwK+mbWKc/R4l7MnT161HZHczwl8C+o/xo8+
Mj8oEMrJ8oIidER4qjr3hTcEEbjGOrcBlz8SvN4iUKXnXAWPTTN1h4TIu0SKgcvaX4lYlP2C7Qh+
5JgsRNOMziHpUtbotPY+hZNPnZpTHe+9nnKuf0MfzfMYBIIAOzBq0Jt8yZK67kGxhyVgEITur9Qt
dkntk//D/IQ57ZlewR9NN39MQ5ZuQJV9PGTS+kJN2gpHs7/mZ5ni3VxguB15YiGK2+EHUDE8rrkr
l3z6v5ugoX2qe8i66Gvw8u4CZHncABGaMbmV9mGmQ6mWtXpNeDBXeb6dDYCFsQU9r9WP0pjtrZk4
n54hnVUbX6ihZ+/vlndLb7epvGiJXNfhr+1Bd3aFe0wE9kIquup1Z+v8eXLST+HOeFycrNiZPJ9P
wzZ1G/LMLHuvIKIWc9qVhx4a6dGMKNgus6cJYynDGe8EFOiCp3t9pZSOj2+141tqF68T6sY6rQzy
z0Gcnfz7L4N209Of30IV3cXB0KzTkiZROXrOtfazfYW8dKyCaU+FMWe02vKO46CalaNG+HiW2S/p
Uqh5X5YZTUTmxk2G5BJEwl27sVTUCxfeNq2JCnbpY9OF3ZNF7PNICjsnzixWxEHCn47N1iAIX0k9
11+EIbf9RCXBPMMMUEGdPFVJ++4m5shuOTwVdEQ8Vz0iinZfeit/oNphhjRPL9VksoZRVnYSjX5B
Jpg3WTREoB8Vd1nZU35XT9GmTiNF5N1Vi2TMhrc8n+1lbNjysfAcqmRdtJUKnufG0RQa9I1DA4lP
vKKq1SGUg8O4HDiPuWfs4WRb5z9/FPsZe3OTf6ffxVnWX2zoFw/Exw9+aTaYMCDh0SC4ZMM8nzEK
2k9TdfIS6zwElvvt9vGn6ESzc6KUFrcM6qknw/cS/OVas54a6izmFF/B1stCLu94WtNmidBl3MVY
2jktK/0R9e9OJp/vb05Wu/nBr2l/llX8Tsrn0PEu6qPwZ23RF0rqJTmDPEmwIX7ATiyXoLedtQzZ
z6JmosKWDCyIer762YJxIcNBRr6lr/JsBcOmNQ1WRKiGDvBTC9FjoZua3T7G2/nVziu05qrVy1Kg
kAHIySD612DB2/arjHsaT9kTerbNk+iepwvorTdsm26BzlhkPXEqEYHvFQnNZYaz9WiHRgXiNMIW
SMUsVZoUsie4sA1n8vlR5pG/hviYrnrxOXbeeGxb8+yr6LMs3OJSJbgnVEdmsaL/aFOl4Fh6ayqA
p3Rf7oSPnzYhuS0D2JJZgkF38uBv9NWvFm3x3u3yewRDUI4+EpFjdxdC9dyAQ/3WUKi+9uQ5jsZs
FdNVpEaiy/foXWbm+TqyCvybNR0ag9l9dZzt7oqI/WEP/t6hndcojOto19kpCN5dgcvKLy0aXtM0
erFm4Dmlrkd80VPzIJPXvC0Wcf7djuqk6xIbeRFzH87WLuHOJDocHxwH57RjGY+RnxFjyo3PNgad
09+90R3lU4VsmhX/5H1Gma9Onv2QEW13cQTIZE5/U6RMWH2L4Y0JCSwxZ2Hib01Fx3fNOVda9o5V
5zKryBT01mc7DMz7ghc7G1wzmoEKFO3Bd30Q65KKlKYMD7FtR8uRk/au91ICDBUXkKL++YIeAwWK
psXjFOVr/ig5Y4N/d60hwZPkxVspvI+6uCc47N649nVyFNU0H/qxAbk6tcaDlzBPhC1r+FJmoOGK
+36C8Wfl9lz5Q8SmtVMVvu/Yp+UwqYebFwk4kxWJmqax+baNsExSAb0tHZ2cDQFuFptzjklilJaT
+CuuvDfMaTjJhO9vxeBnL6HQLxpD9Q9BxlMZ8ge6/3BC7QhfukQ8dVDMimGa99zn+UMMA0iHXfAQ
Dcaats38MLbXE5iF0kvebDseH4aQcoO+e+k07vawzRIcMFiHUjakNG0z2bRF+dz14cbTTXo2OCyv
IHR/dAlV11kVJluBgeUUu8lHAl/kNnfWvPYcIKssm6OlzRSyn3zLfgoMohNEeZnsEmohkWjyrSmI
MTd+eXXaIXuparGqRS9A5Pv0pOTtJfYSQJ5OWuIhESCa4L7dL+rwNOroWGVhvvN976VwPbqVc51s
YpNaPBla+cG8n61YzmDW5th0sFt7Heqiv/pbbEFIVikrET86t16AGI8cts3Tej3BWn0Hi0KPQb9P
XBiKbFnig6ieqOSShwCaH34U60gYeVmZvXn+84s97TDEtI9hOGOjY/2bFHI/yN0ASuycMUZuiy58
mlpekYnLl/LXL5HFF1UTFfJoXIHFZVlnPZTArn5w5lEXI4PnAe4PS2LjVqcMylGX8GAbOS24rK9X
ZI+iE0PgG1+VyZmaT200hgOdRs+s0jihBFCn7l65yJse//hasAkMhLlad2fdRzg/BO/ScT3v46yl
nJWJmvd4hqkJk9ZBVQT3LVohFhVUhCWwIbGdrDu0I3Jb2t14jPUupW/k7fw1FRbXjC0ZMEOOLx7L
Fp5M6z5Vb3rK1XUcR3XVNT+10hWHJunOaujNZ2oVk0dXpzTqsFrPgsxY/hkAkhZKJY3OX9MYUmuW
89mMpXRYY8CknWbHBSacdWeD+DyD5TaIc/ejxrFEhPrgxnjS4rjbU8nCKFU0TO52ka64nSLmUBwU
4vfo4JqEL8gBfWaxV7YcszVnslWvUAXC7l4wBkF0H+FCuRICgo9T+18WdEI8s7l3ShGR1nIsrG2f
sIUqceS+NZI5bhqFcxWV8amtIrkTcriiat9/kkPJcdMN6NCSZyWigYkj6h5MipeWpVWy0MlIlkVp
v+iDCRpzlw/nPolKPpI+prM+dM7QXJoBr3EUJ+O5KvF7JpydkFrZLvHWvkSth/CCHWTdJh/yniAM
SDMMGVEW0zYELeA9rrWYVVURlYrHU3XgBmyOxh3nAqCDMmx6RylEHCjoBVxBAHM3C7gTQdRTMl3Q
j8Ur0nvt7vq/WRnfJaRbvi/DvGkay1tLcmz4eNrkAGe7WcOrS/daT8AZzJSuZ9s9kad7Qw/Jtsg0
HwJz4XNiQUhPgeoSsUtbCrbaDBaH1+OhYA1yT01qP2egAOLoLa0IGIBFpRYd5P3ej+Ns409dtrQc
3kIBrp1lNOgL5EzeG2HRr8soqNYW5442yeKTP/TbMGJNPY0ddrFxPgQ0/VqqOwWzPnN7qk0aYQLE
upW8dyLf4oXeGTIPdoNy3se7yQso1bovjM8g7HEdsi0mEU0ZkPla1+FnQZIKm+Vzcz8qCXoAN17d
inOHNzDSr5WXfOMaPNIpWzy4lKls0P/PQoG1N4RT7DqNKUTkAow2FK+V3U8DPwCsHjkNH3jk+lOM
lxidLyFkHJQPfug916TmQPvN4PpRqpTJ2xVeJPejTcyqtcZvT4jq5tx/8Yw4WDWOdSipYwF4PHpH
u/1NQP2+GSSQVN/9PIyQD7Lo+7v4ULO3iGhqcpLoYKQWaLqSqNDYn2uNx651SM3J4Til3XAMgEJQ
JT8Mi7BKIrji3MTO4NHr20cKnoGqH4LOcqDSiXxjhAnVWwS8NqF06b6SZvOcjCFFSEGgT6pc5U7K
i5CgDIdVgBQ8NxAeOQrt3DruOH/Hj7GRJLe6peeDfFnxVmiGHCe3P8ram7F/2yvP05+Bh04qKXLw
rXLb+Ca7BbWMfC/a2vbwxHLq2aRmMZny5yDyTsG9p8Tz3xvHFpRS5rdSWuu5G4guEQcgPEU2sE7e
a66fhcsE6Ya0ZkmZn1tK2BewRnjg6DMqRLEplXihIwsTPhXb1hxchOQQ1Db0ZCrM5qY57XG5Mn42
3qrvSUHdGSAwqnuOvmSiF12QKCqu4uhENi/GdpWpd+B+iO5oYnCsgGTMaB/cQdUC1zzGNcvZUjVY
LVVh/0iN3jrUbbPwAxYIaT6eBl+/0tpYL+nA+s0cg60Yq5KlImanatOxNJB4khcGfLa1gidQhebK
8MovHeZAyHjIOFkGi4awFWnDBnslQJBj1TKyBM1qxKz7asNMlOa4HbLixSymizCDaxhPuC58whn4
39gNdE/QUF7DHCCuZxHiI8IEgCKZPjIgp1aZOfyxBExD5iFp/ZfYCAfMz/YpikBWcDQ95hX7a6He
LTr9cmvVc00iv/Bwaaa4wJU7TasAZX1V2dUv06BN1w+pLNCGuFjZAIiEKYn+vJVH1Jm/finzURyM
mmVNCvXzVRE6IWzr1Tc7LWsq0zn+FbbvrTkz1I/33ogkSDiOlOPPiXffOVR9e9Ywhs/jlJyMrjHf
2zL7ThrmaNk70YrajmLt3/UfVQft1usdnKTtRA1nyF1cN6Z+4OJoT9hmzk5U9s9zbF6QdQ/zaLvX
qJdPHtuQdcB+GINxrXf1YBjrsqcBXHS5XOfYz8nxWdkafGL+6Jo2zWzhR8iK4jr59Nc4Fl0CXvfS
DHR3m47xFNkTb1TsCBuMaKTona499LZd3EbPu1WDlJdqBpbOQ/kpK2t7mSZ9hKBicizxzSuHM15K
emKd2bJiEs60biiLuk52U+0n9MVFmVgMGxGA6RQaKzqmuS6qX/Fcdetxmdt64OKdUU+E/c6y6iNu
x10rjGUZfIUSPWh0X/G4nTn7boqpvLWUVMcm217f+a7ROEZJ3ZMJuUTZvbV2I4z+5gDRP0CjVF7P
Mpjvt+2dxiqPHoAUFIfEtq8BC+NLDAx0lfugBNsQA3Cgy2NTzJrEtfmtgeIcRVOlS0+neC9M+npl
CUkBsXOrXZZVbcJDqOHDQEGaap6H/kwhYWitW3sKwbPlwWo03JWyKuqukuhdMt6gyODnSynqYWxq
3vEELhxc1NFShQ3VCmvkRoTjWB9UpOjt0DM9fRPamxcaD0bSPzUVHh9BDmAjUAKXGdV4W5/akKzh
vU4C/IqX3T2zjtrATOaVK6PoZnfZuSFawTsERb3vhm2n8XP4DVrMFGVnRCXPMvIn5qTKzL9nK7IB
W9ZX8k7LPqGMdGwrxKBOHwMOeSKeMWSUN98JkT4m64wuOCx4ARm7XjF/Jx3/dWH+CiYzPDqGdRU6
rI/YSLtNkTu7GQLYcR4GvWO3OiybMZxPFnjtY+AKuYHzzG4MiF5I0mvrjSZPw6b02M8ZHPPUr3gS
xbOyzW/cPhAPSzauKWHwTQfodGO5WftqiKHm8eV6u5ry4+UIU/zk0othuUXGcbQI1k5vUd/jQBqh
tDg9+gxlHHTkLrqPuUOP6KJbkjVohM9z8e50JtZaevPueM+Lff+lDl00hzlbelHSb3PbMBYyRDSM
5srfdsR9dyMBgqsGetzGjn0QRkekyu42wIN4A+VwfScj+gVU+sYHQQYYMFHADspuzOqXOLmUyBJz
En0A1moWWeLbr0NKFQVJtUUw1uNPF4tC58RHnYzuvi0Clu1E3hJp47kIg3I9FkQXDG6zC46uR68O
45Vn1OEq5JCf1VlzSFC4Wy9NNkHIq4jdPUl4PfJVdDtT6NcEJwaxNX1z8xmsHttt0wte6NQBDVjS
BxKmXLYBt3M36T1bXABjTQoMudHfMaG4ZuC04Vs199Fo3gaRvbZq2Kde9xsT40iSwuPt9HMmkwCg
hsP+xFEkdvQebnPO3H3Pnt5zAB4P/HLiuQAJ5JdK1a98vJ/MxuRQ+WqveyaGTkxq0doVL6EmemtC
39rfGamWczdxaRJGnZjbFVE1immKbthzziRnNeozPo7q6GQwx0SCnNQTYiBqW9DcMdv2JdAHb35D
ZJZLq7033rvpj+osxvRc9xhprfzTbMxbVyY/+BkfHIk1rTdaZxVHID18Ug9Dny5SAq8bjMURyz2c
PpjaC2mdDHPA8s5JLbtD8ecUmLdSPxm6UcALHCEeXJdWIVtWNAjFXfjhm+6LxC84+96PUU0nOcuO
MRgSBFF9wrwVylXi+/ml9KmH8kXDQ23lj/qpABJ6LLLoBklu2EdsJrmOWSPTaETpZDXvDH862mPu
AfHGGaPb9Mg71rgMofvDIr61DYcDGXv90FBIMcG/6sPhhqHFPYfW9p692YUzOLiZlPqpNsoHMyYu
UCEC0C2vXyUr9LHz1XaA77JAtD9TIDsRUxTYqMZoQuUKPLWco3SJOw+Yt/C2qvAwNsSDsQQJ8cBO
9SCLjGwckxojL+8lc9iUsTyGjfEVKMpAAWIwmgWnITnhOANn4IMQ83Dg76ykZZLBOficecMCLkMs
wye7NceHBIrMMaTH1bEGotjdnH36JfKqCvW7P1cEdET+PimNo4/z7HJs2W5i6z40LlKDssiKZZx6
t3TX2mvDh4mXNvFNWt7HqN3kBOTifgLuj0zIh9IbdrAgMAZE9bOvan7Ubs8lGW0HuJjxXTBrd2HI
dDaySTNGSeSJn9Ksux1vsLUK+PiGQ0t4HxQrRcQWJTM88WlfoqL8HeJ8c4egBy6skP8ZejbVFP8w
oRXZ+RneWEWEAmJx5gtS6TCuwBbdvWJdycJYBf12lNAoZryujEJ+eWgyEqodFd/onKQ+CqtXjxhx
wexN0aPpw2kvbBeXWRyTIEvdcIPjMV+5TsUopeEZ+46e9pPihiRH9l3ZGf01yFxgpDLQEJF0bjMB
VxenmSjj5YQl8zvVzxMOgT3Mrmd8H1zQ8ot8SbVkFlkZfVB+xoqVA1MKhuRDodxryNH5NuUpiSij
aF6Q7/dT2T4nRFi+rdo9QUTo1oPZC14L9y69zhiug40+4ZrZWUBQUCUwcSSivXbsd7iMIbz7PlnL
3iJ5EnLGDVRBe1OZuQvON6Di0vjdyC0eVdAg8w52QOYQTbd4VZC1u5rDb3uWK9F0MIiBJwdJCxth
Ul8FTRlh732KOoTUHBcNQiKJCEukW8IlG1VYPh5ITKUOufzFbJismAO0bQrq8hEMOpkUmp9M66Uk
gsTOFbVHp+VG2RZBiVBlwLQCaI4Y77SlVoU3rQuK6oklWQ/mylQOj8WYeo8WkZqrF+0zL59R4576
HhuTE/FcYn1Jaa6vrfXYy59FvrJbbW2ZFX4bA8MehP1L4GDL63ldLuVRTyaFEb2DkE8cKajiL9Vj
u6bnjzVWjSuDRsuRMjHoSkoifcCpi8viJYcitqXW10TA2wmFQ4KtLRyuETBR/6usmuc5xIwtWAn3
TE4hx9YjF8u0aIMdBthxQWRoEzTNayi6UzSG9QpP5mrgQJmOwLGDcqTBGIcFTJwzVWKwUTI33cau
eAN+BAZHfnS/DWl/NCUsiMDFfqtK7zEGAML5ZVPExqcVY1atzel+1q63ACEaXn3BnwXuyxRySg1+
5A55QPLPy4lE+jpjwdFfjI5vZMQ6mxZxsG0t7BTMp6+DOx2SRu9sgrwc5AqXhQ5kbzvWe6PrX8xY
O5t81F/RPd9io8x1ZfuBc9BeAcTG1gfNo+6X/xAxuJbZxNvhvxU6v5Zx0d3bWO/R97/+eP/zP/67
70BNp3bIpbHFJL9PbcU/u/YReuucn9PMHrZt15OlrFU2+gE93/gtWLI4itrDvgnZTJrG1ksJKdl9
+SbBQXsdII9/8+nQm/Mvn45vgpLAfhx4viXsf0nqWzEVMZLI7rZ0UMUSvDvDUNKTOffdOkKWJ5mc
Qrlk5IcV+OnQ0VzVQbk1Wu+XD9NnlRUVP7rxxWskl6QlVv/m8yMv8X98fkQbxJ+0Rci74J+/XZXr
IqPn7byFrVkvUx8bEADIYhf45DIHMGIbhdq38Krk2rF9SKeqfZ/8byshzhT0QJeAs62LgUyzp7gi
/3x2/9+Klu8f6EdZTQ359a79X//zbx/4nlT5p9+s/6RWHvWvZrr9Inre/WOm5b/6l3/LvvybViaL
6/I/Tc1cNZnc73+EU/ztP/krNeMDmcAvA9PUxq1t/YFM/EWm8ClWClw7DBDMuA3gT/09NWOTmiFf
7gS+IG0jfMFN8bfUjBX+DzKISBGuzT1DEMf6v0nN+AK08T9dTybYYz4tLKGOy//+tToZalHqxQQw
thLBC9wAzRS7KLDlNWrksC+CyVvH5GyvBXbIA61B+giK0D7ngnJE4g6SkC/d7M+NGjkdkXiQhx5+
1Ir8F8yFSMY7cpnGLsBruNVVSnZMmC7mrsa4esQMQDQ26rvLWoLkaOg4PuyZGLYY6Ktgm3PA3l1e
lRGPFwlNkVqoQrffKo7tHWv+YDM3BXldFUssfm34WXlO9MqiXm2DlApP2ONmCOnBCUnsQgyandz8
RVQcCFFEO8TPKTDydeCMihTnhIMtERPLk7ZOaKVgBVQqd7QXbVvijmAn6ByyYZzPRuoVxxK99hbr
0uZYO2C5LAFw7qdMlS9WKoCF2lO2MiwME/SvlZA3WTs3990MRpm+jTD3jtk5p+jg4vJpzoumEu+G
5VebHE1/DbZqQs6p3T2DAatqTDQp9W2kZcY2ildDE1HnGpV4A0bet7KlgcFum+lSx4i3HEoi98nB
UX0WFf2lmcmWuNVe/U6lsmRim6of3ix/+/j2vwalPymSzBtgs7xe6yoPgPaBSbySAgrfWYZWQNaG
cGeW0XTWVFz/DKwcgxWXwWvrDjH2mjB9qEVtXIu5ClC8HAb0CvPNFu/HfasAceTSpe64bVP8QVo6
0TmcQomZxuR0mDSYPlTRyD1D6ohvWbSnpu3wSwcOi/qEAsm4tNBtyLWrdW5UHCoINubXyCvTi5K0
Jy1qp57fwJwFpEnK+s3Q5nSeu5rAIdME1hJBOrbrWOHnoib6Q20KICd8uLuqg7Gfu+0Mi96qw00j
KPUbUA/2kUkaIHM6pFxtDZs45nXUTo3/DHCi32Aay748ZXAIbO9kMdQWuRAcdZ7mwjCW44SX3Jhw
clRGcC8R9S1zZw4G/1jYZTcHosCDqBwYdkPRHJTpXeuSLmiFp8nF17uqiFWsXGn5zxXqK30sJRl5
0XhIyEl9wBjSfKXxOPULtI7g0ahH9dmr3OTZDxYx6QvvOssUd7bR0K9JquVYxQljPjsPe1P7LPir
KAkWeUa6iZVAcpBGTsEiJarcn9KCp0EYy8ClVi1rQLm3BImeXifH2liFyFflVIijSQPuIVfpvJNz
x56FtE1xpnkFxoedhRs8ugEJOowGNl87ZDjs3E7rTkuyBPOGq4j0p5gYKZIeWYoGJx8Psw0/Z82B
xNrOdI+cGPC9d3oxQ+xQc7bVXpo+sg/Qq14bikh8BNqxcgmuNHzz82rkLOc3yf3EU+ZnZ9DyVz07
bBRzFT/lDsUTXShJbJuJIIlWyjcbxMAqnWw0kXDoD2aN+bjIhgB1xEEnaq2421jxwOrPqyvs/ijM
i9Kc+V4MEMGrJa4uiYd9yqp15M05vDDUki+Z29nOD7VJaXgfBQ+Z0+ptbkzVIfWycg/BgQppU/bE
fkm63lecQCdn1ljvDZ7mda2c9CnjGQcvRCLoy5yltVXcVwodbXJtLOItI4j3u5lFC+978C991vUP
vV1Lpt0iQV/visqjzcVlRz93xcNMRcWSUENwan3kxpS76RCX3A1hkVpPrkjox8QBzw5x7n/NQ0kd
WI9hl8UjsWSrH7wvGrxYHhagAm9Tq3QMTiIF4e7j3tfs5DsKFUL31nVte+4Rx4AaJl+mGA99gdI7
GcjMbiYNjpGtOsFdQbCjdHJfjhE09CmMX9OqcT56xwxsMAwi3k0w39yl6Huk7JygxPs4+xjfWPnv
Kl03VyJi3S+fRDHxOdeDvjC34S2ex2ivh2S+sFfvtpY7smAKJv/NzA1pQFru3ftztODoyAbt1JQY
fjKpmJJ9o4vTR5uQ9qkKfhWDdqguCqIXwwnah3pMA6DYaBVu1wTFth9IuQOV7vkGKmMqn7BzB6wB
S/0EgE3ScQ0+4a5i9POzqU2WKZMqlHPvGlFwNAocQkMW14+Y5spTBZbx3PQZTELsbgQftZes6orL
tGQiXmsrqNcmNx09gBkZl6EB00jX8MmlOeNJek36U+kqt0+yiEgk4T0ojg1Xws4noASUiCTsju1G
MC7gY5M1jGunP+DJQqps0/JaZTjsspA/g3UR7TSMmXpVO/QDUJDo+d/Q062T8k2ajnhvAhrlwZhz
/EtMRDVhrt1iJN8xDu6lIry0iUFPbVLbKh96Vucb04gJQkVTG30KkRCDDJWjL5WjWN0qLV5p86A2
ADH32wZ4cZrmVnM39YZD2VdY7BmtL7ajLjhJ4qMxtsaKBgF7V8+t+Tg0wfQU2mrYOsI3rpoSs83o
9LTT9dTc1Jk+e0lbggTCVKXDVr77mYsPlyQtNMcJLBVRvF2oPP8Cu8/bRXnZvYR421/5QdSH1JIl
9EH902IG3zoAYTfObKqjrTrjFnbIylnDyouDttKreFQuITtnJl3o3eXQKQjaz8Zyu/cMVsfV85iF
uH6s+st3koDEMEilJejFmKdOOB2YJ+QaCQpM5wTAHyWX7idsW/KG3UvuRVgOp66Q3lFGRnU1sjbb
2F2h3yrVwReMg+YDP1KNRkktJkGkGrRsDSoojSf6DzJyckMUGhsvq6lwLSZVP5qRhezPUMEaPpoe
fcS3c+n6MeweVqEMTvYPyFPJFi3WusgOcF9hCnlOZV4/mbCUyB7h17lBKAJBFmEIsAS1CSgERf6F
0TnFT4O59ZabmjSLUaR3tgDVlY4iL1JiKHotHTd8Y9iIHjEzm1vCnWLnlSHLjrZKthq33grDYvmd
h7nHcijVN+AKM+J5Tj4WxMBe0jKB54jDX1on2VM5jIDMAqIZtE44BS6cLF5HwgF+w3ITzxAyEY3N
lZ+YuywJo2etpLMz2nG4+HD9qPSSlHvPg/ucmy69dDUJQ8NUqlpIx4p4I5DmqkZbboSRim/TyNUh
IsZ1G2boBXNrVY+E9IaX0JXdi2EN3TlHxnz1o0CvwyEZ92pi5U3xe38MzHj4wi0HTgWKBs25kiqB
J7NJhpvSvH5JDGSsGMiO851KssO9xJSnuS/skzs06W9C1g5QaoEbLWnpq/N6vAeNZ7pUaMVQn4Vp
PmCJ7g+JHzGwtklZkYKL9GcYk7DB0DrusrYdVyKOjTfDb/r3zqQ+m9nTjk4YuXnOFS61EzYYYLrV
GxW+V5yEb1Ng8/AA4mXli4A+LIwEEYisOpPeS+738b5IzXHliCBcNEhG7xWt1ZBBG/5G9hPAUtm2
FxZPUDMqVi3VHIgj6jp9IIQvt7X27bfIyiCSdxKrjlkm9YV/wl3TwRrydB7MapdwtKJEsTGjQzxq
9jk143m2gTc9vLoSyDvGxRjjZI7WnS6wgDS8xOJmvPhlH5xmhNYnWwlJo0Mxsw1RPhx8rJAj9kDm
QhYZbt7l+4beOdAX7AkWTlGw58D6e4ktdceEABtbgBmKVtTBzbtiYJTEZiPGaCmM8H0Uc/mScrRC
vCo8jcDjuTitSWQAnKqjdVrw6vByvAI+iehbU2BhziMl9qit9kNL29hOV/b4i+sQyGnFmulrSDL/
2+5mMgpahEdZi5L9gBweByZOivFQF1aVZ0S7Xsf5kxsXZk6qJe6YpjJPPDCQjWuPPPDBVHYOh4Cy
E2HUvMwdtzkNragPE5yim+knuGLJaqaveBqiZzN2o51rKNhdggeS40se/xQvlBu09fZYCuGd49bW
n0lpUMzmVg4JZDqhIeq1wcKb+vTA+N5sXE6LD5W2JOG+svUew6jxXsu6IPmVKPX4/0R02P4q75iL
9o+o8HeR4S9Z4e+//d/UnUdv3VrapX8RCwx7M0x6cEiefJRlyZoQsmUz58346/uhqxq4361GNb5J
o3siGDfY1hHDu9e71rP+X9Ec0Ar+ogv9G6njYfgafia/sP3/V93hz//2L1oHzUVwhDcuhzQdS2xM
jn/pDhIFweLcT9/RJkj8hdZh2HRHm1AqTfLDgD4ECI1/6Q6G/o8NngncAxWX4mbP+O/oDv+G6rBR
2NA8HAsFi1/+TWWTjbfoA+NcqLnyezQPPjFoyoniYSvzHREb22Hex55zbfCG/OWTevh3wfHfBLS/
/dGoLn/tUjIzw8lzvW9DcITDLt5mwCRbj00e/ZjIwv8f9ERr++3+Km9ywuEZTe+h1NkJmuZW7fSX
6qYsGjMb8gP+d63EVdtQU7vd9Qgy31M8nF3BooesZb5f+oaNe5YddBO516pxhRLgCY0OWHOvZX7e
6DIY7eHdGIzvqfbeJveQIL6la3oDUrwo58ZkS5UpywF6QMql/saK6Gqt2kM7qTPrq2Na4wHG7R3+
5w+UNdK/fY+eZ6BlUaIpTa66v0m4Zlduh4tWhCXtzCLzDjl4euhW+fAgBkB6tcK3Ha/xa8uMu9PU
Kv2pWdygB5JgJM27rWR3mrQ7q9Co2qlJDolI3ptzS5ppGn4gmvsNkR3KQDiM0hh3XmZOJ66Z/dBE
BSdeHDBa/bCtMSPKRAFvqzLM6qcp5mVrlry+aJWBgiaTo9Rdh5NrNZ4qES8Hd2lP/GOyvNiVg7l2
eSy6xUsPkJojoOfP2u8aYPTCFkQjXG9CDwQTHUbQV2Z3YTzMjoW1HLS4ONLNAoIwCUcqsioC+iVG
X7cW5whCBqwWY9jD3SQgpR/q2LyX/VG0X71xNbGU7YgBfIxTIkkT90cgKvQrxFJnhekxP23hFBCD
J6PJT5hc9AOghcBMoGj1/ebocvmU5sr6JjrD4qzpniYaIO7tXH/sxfgNviPESJk8cRAhiJEbX+aI
twtqa4LWQaXDOOXPK0ERseUD+rY4DZxvcaWzCo+74oOP0Gap0JyKcjNsY3gdul/gEeogV6TVEEWg
ZMGEDWdpnBzxylEz3ncOb0b6uA5SizzMvPaEVxe2getS+EvL14w32t7avikTg+jITmCgi9hug6lM
VTCt+XTRBZjKwYuucZXW91s0SK+8oBm9gnahLjtVtv0x5yQttIWDJAT38tYo8Th0nDUQwwb2vHf4
S6MTvGc7hdRVehBBJwLuBBzMBQLC8qy7fU+WC3aPBCOyM8a8of0Xiiul3Wz18JnTor7n4Em7UElX
TNGXGmIQ8I4ZM3KZAS3TF035vXxva0W1LGew3Zmu0EcCRve9yZ6qmhDkNnUnOhRWuU/phyFFcSyg
MqqJbHrORL9h6CNrPZTFq9FDIWoyVNOJYQZbeN/eUIgJbNUvTsG1/p/vXPF38deVUGQ2Ygb3rolI
vf37vzycUBGNtlHEsLOc3S2Hedw0BRHTP7/85xcORfvcGD4cfR3gDrEKjmnTqNy4OYzz9mzKNXmy
5o80NfHszdIk/y5mTK6YB2KRuyEEUO/cuC1KXT1c+MBwfDnW68zibh1ZdxcdBZNsZKsLV+ZnUil5
K8zi2mTfUvM7hGC17zmF+YntftXRMFzGXOKtd5hb+nbAuzhVWx14WjBQOhzW6uj+z4f0f22n8deV
xv/4/2kIcUzxHxcfT5/ZZ6/YFv+XGeSf/9e/dh8u7Yk2keo/dC8KFv/XCGJ7/xAu4p8tdUPQfSH+
svrQ/2EYpve/hXJb/+ByxYYjLUvnQCPlf2cEEbyF//be4gjvObiDHM9zGELsv+3Sar2ZCRCBw4zn
tg9TzljYfpi149vcpCwkAPKXQx6yu1jCPGNKsTjW32XTM9Cu4rnLjEtlNkdDLOZxtLpPKzXXc2lG
/a6MRRNCS3Upv6L81o3zM7BEulEay6IEznsuzTR+5I2Kf5BlnfwaYjWGttdST9HkMmClzoFWeD9g
q0Vfekf+3JT3qSqz6yTS9mi5zOUZTP7zHGOj9jIGiaSjX07o2tmhCrrOeL1qnq0HglEvGPBN4zGf
qZ8epXWxY8IsbtFe4GFTH2XTVLcSZaflmaX14m6JeLPAOouakw6QvOwCJ5RmsalInLV+mphZwiXR
XiqtWm9qqn+4wAf2IKepunMdzkvD2n3X7hL74I1C3lAqKNlIYGxXVtVdwUEM9w5scZ98q/nD8JrD
HwqF6dHkU3fUCdi0XRC2LKpAbYXqE062exhcUTC67R3eD+dBataH7gITU+j5gRpN8AQR5/nKhF0N
tWqnIDd+ZYb7RMDYOYq5NM7YtXaEIL+PST9/WKXOumqsSmS304A9hgxSVQe9lINvZiY+VDqt0aXF
JU/1H7oap5A0U/qAn/h7LDJimlQCYIqfrWBe68Cc4ujEdY7N1DKjjeKV3DdOH/mOYZeIvfxhLFey
tygWfQhXiuT5NfMwdWMgZCdftz/IonytKzZtvbUwK5PRycW+sCbvU0ttfswNGqyxq3HScYz116m6
wfdxg8WcPkyNwHVuYsqlVrqqLAzKJpmxFGx7RgJWuxtLBBGjrh5lt9rhYhwHvFQXh1EybnvszwlO
0Xtt3mLLMX3gS8e+KeWImEzvyeo4R0xoBTLq3i2KozsBuCQ7keyzxv4+cQY9Nwm2ZewLV5jp8rXs
rGd8FT2KpaFOZPqz+8rrCIu7LYYJNmN7ewYUvPYuMPNmKY+UVuMj/VA2tZWyNK0LYgHvBv6Olz9f
ulWemgahuk+ld5/Y84OewbHEDekVYTwCg21X570ftTpEZY+vVkQdkWJueCoXCC6N9uaU6cSgXGLd
k81Ni9OD3ZYJ0I6vQRc0n2JGw1espZiisFqXIv/Mlen9oEH1Z+uMlJoAoN0ZFFX49WQzGcpm9I3e
EU+0CMmncoherYwYswuR5LrQxMwPfKnwXhRhCln1CS/Kw1ZzfLWXD7Y5hGHi4ftU6c1dmp8aKr1I
/y+/MpW+UuC0PEL3ecXL07wiI/lQ6mCNmOZ0aKplPLq99yAi0V9rHM54oZL3tIqLe8uhRN7AsLit
A1Mih/wUaWV+TJWPHTF91PrY2Hto4fs+VRdhteqyFPI9j6kuL8CPXDhTXM1sodJEjxyGbTk9For+
74Xi5aGA7LJo8AzssQiGAZFBh+S2XxXJp6waq2vVt2fJdveBzFX28OdXLu2IbAbKdv/nnyXmOGJo
h60GkJ+tREI72NoaG+fFDCnXaT7nQdCT55hvrqlegaEIkDFQ/+CKxiDSIu3UxFvRUZx+OZ0XMbvS
DuSu4pnFKNMcMVI/2gaT/K1OKkqRGvrDaq/5ATcR+72APVWu2KldOw4tpuizxp37ODeOpNvmaV37
xZf1sOwBdLeB10weTZkFm5IMc71Z37lJZ9xNajnJkogaz/kvq9dOnbKafR9J+rFGsgyrwJlmEkLb
iSgy9gA2jLs/X1Z9NdhGJFZgEJnTdFgCRQFhg/4SC/vQ3ablnbtV8Nvr2NHmgeta5GRMOECTJWpw
fxnxyjycAbI5s64oj/kPM81x6rnzPfY2qgnYaGAHC/GeZXlvhPTNMZ9lilHLdEGWSRycydZl0rK1
oiVMncnP1+H2IONqDjubLPBqA2KHoLlcgEL1uyJWw6FhnwbCOXIeag9ELgd0eLaUVEGS030ETuNZ
y5ZzTggPDq+2b3WvPtLG54VmfOFBgAIrnSxEua3unXjw57L6MadJi3HAYG2nQZl0Uk09tvwRVFaN
W5mMdzeSQ+Z7hRadrON3Vyni7LNzmvV88cGFRVAZJ3JXzhZFqjgTixGnojNU+4oI6pG1ZEingL4t
vPt98knXTX7gyGexMPOsQ1u0LFjGuffX9tntBvPFjTqF4ImMVVgNBOCl1i+15dz0SIe+4VrEK1HR
c1aAdDUO6UOR0ItjYRIb5tn6Sf8BTvub6GIYdhOVa0nZXHOtfTOJPhJarzjw91q9S3FNnNkwX9u2
rY7YvJ2LIIVyNnjWqXZQtz9fhkaoW4QgSlfbV0lo6grBLVA92wB33aiKxfSbLt3IRylJfkwGJGqY
fFvOMAmcMnf8gaznacT6OopeXAuzLMKuLOi0wGt+pxGPmOH/HHkDy0OEXfF5ZsfI2ZZAKaoxuST6
8Qy3fMitVD6W3AZal63g9mQJBJtFVlpC8mUA53o2sMJWRRp4maZdOQXHN6L6BxdG3HGyrdpPeHyG
SmLhl6WVcYyiVLSet3fsLLVzRNqV9s8KX7foy9uoJJ913/6wsb37aRITkzOjrwynxK3I0hseAWIj
IyXLAwKxrWCYVOXM053dGK8+D+aBAH+DGLonKfOZGkt3jqfKupbFzKMuznY6vYVXixckQclvWEK0
h3rRmQeG/llq5mVo+Avg8XQg91fDVW5gHvDYZ9KdHkb42bi0U3/AbHnRKIV8jdJsoTgDZnI0tPkF
x/y3OpdgvfP+DJuzuywNUrPmgkfJR8yNFA50BfEPk3fyaPOGmwKA8d03qOcnBU9POD/zNBsOSSb7
fd5MOtZh6wOIx+hPuv7DXZNfpD3u+OG2PkZQAytaMBTUQ+UaQeSlxVYOgMx3aZIIU5MalGGgP5tj
Om1wS/pMHDh97mB+ARmw6DUQrGeX7zKTMxWdU3lIUq/mWdUTliTibBBwezMTB4xX4R2qPNZPnbRP
CaLED8MkJNhKjeTmwvIV6CfyVRQpAketfBTy2Wmmz0It7X1cYxLnnVyZ4i0lujXEw0y8tktPifa2
VE7Ohig5bRUy7ECncLWWUw/TJIRUyd2lwRKF7xjYXgMhCTLfpuyQl3JZUJM064KGelRLM4ddihkw
b+xjhsvdp6b2yOibHws17W2x5mcbtq8120/w9qf33vlZ1ozOMHzQtfVZP+ZRr25EP8HdqfFjWe1P
Xiik93qym303h7RCQgvNJiIHusMT3+t4NPcfjTe5YIjmNzWr7phGM3PbMh0mChF7nuS7xE4JP/bk
IWvARzH8WartlqNYfjlQfnZ/ftdyczfGRvzFDNsEdTOy5bdeMngQpcGa0CIsuqtGvkg3XvbKml7n
WYqH2Su/TLzVhwK/4dWrScaV6UsNVuWaEhkPRQfLfwVQF6xgjUKWwcW+7NTjghzmI0YAI1dDt28n
APQMMQYS7Dzc825/Hce0pLFQf+iLUZ4nulr7WVgn2C4z0eUnzAvmHWNL7LcZoY1+lFogE288A3vQ
zxX7LX9d9jie58/e/J4YFgmlsQ5kTEJTgPkMlSPNp4jN60nPi8cm4TudFTNyRyzp2HDl7QVNh8Y2
+Bnt0O1gnFQHXgpgTHFoFKDnGT6KUIu3zZebeBR4/CplO58dgqdwA7UzHrSXYgWu1iInBx0r0VuX
pt/qWOeqa0kLEtehx9sBANEgrmHQGveW1UW3wsteXHaDPKE9/Uwka/TmX7RhKOpEpOlXrTWHo1HI
M3mOwOy9CkROi7vKIFjopbpfdRxKALld9Qrfztoxi5OggUwL7kTNzqtOalDOEBUmiDBqUi91lCjq
SBvtTPhP27zVSSD6mF1hCh0HPQ9RWIsZvpzxonDYhbGDT6kmCOIM3fPCMo7lXkMdToRdrqL/uiAR
dq8nE/SraaY/17rlVTzeDGoDgIKOvMQACt6JQtdODtX1S3EvXWt+ibtDD/TtWDZGdRkUe9pOxOXR
S8VTth0OYrgkz3lBwodF0pat1epAAzR5KGttDboUz49FhSPNEKa107ylf34H+OCFhTvShLTq1s1Z
cmxC/fuEOfW2duVHnUnyC4KEDLrOHY6U+W6s6W8x+e56vdJfuww7Q5YENC4MzwJQdlDDv2Kg0vay
HRM/g03PQ8PZjHMLFxIgNxaFCw0oLkMSA/F4g7cHddpraVU2eZbS1nPApY+C69TaPqImOFwdsGoL
3pU7xjR3yiB5JMvTQFYoTLM0BqVm8BmbxM+7KpM3yL+naKC/Ogdo/mQm3imj7oXyc/Gt4D0QRhQN
USvpBqIR6WPcxjymbNlfEBa6Xcb9sjfp2Dh3ZYQNauE0ibuy8S2DPPgwyOWlHZ3XBCkMhGGmdpMd
a/Ay2cNxg+WXSk6fo4BpkA6p5hvtJAAIbEkHstdB7BWKKI+YD6tidisntHaFR+eAdhCHmZrMA+al
a6kNBrnJQR2KnK5EDAUYA7AD//Mq0Sfi1JSg63a+n9bipV0rUkXyySuqB0Pm01NltJxyOzogMA52
pxXc+wHlFEpQxVXSdVoI8Pcz87YWXGehtTy1KTRMIhnyTLrL024MCi2B/QPva4l0GWIgBWWXm79k
Z76rCQW9W+zqLaO+hAIVZrVmPHs4nGPZ9CRkKQNzhum2jHO+V336OFTFHMam8dKTWjhrZXlb7OF3
O+BK2mq62Muiq2D+urI6gTFsUI6r8+BJHU6BeQ2skX5MctUH0vszQUTKWIu0ZwThqh2ngV3l2J5H
72JqxQrmyv3Zuf2z0zdc/PrPRuEb1cvxHFH2sOexeIK5IoK25oqZHSM5DrX9Ori1CkxGSBj0uBZV
af+064LxBPZfEHHMJYVAAWSSmUHlDRaVqSQPlT8aVNz2R30Ud/H0VWcliSWTHDDLI+RwYl/Ga8vA
eyhi90ETM/EGMzl2liEv6fLUOsABFJjcC/rT65TAEiyU8V25ktxHtELPHBDGTXrDo7Yn4mFb92Oq
Hwn+lbul8h7NXtFjNSbgoK1jL4bK16dewarX3Qv2DpPzczo+A7ztAplXYWq0kGCJa0+k20+xaRbg
Kpf5Km1n3lrDUA2y11TfZnKTyi+CEr6cBgtuzEQYxIPG047Y+pmwz8ChC9QQztRNWDQwZWVD7s9b
3MVfHPsIi++bN47WvoKq0/EIalf5UylD9/Oifi4BoQDHM6lr5ZaiwOVgpPFPZ1k+p6XVQ10wtNmO
2JX2qgdR9dBSqO27uN8fRN1RvUezjgeScWfYNTClSgGOWMzxiv1SgOp7Irbj3CyX5qbacKdQ6CkF
bJxcGmpCAnr8FA8z3q9sJExMmJxFIqRGEDwdEohBx3JVN9ZzoXq2Wh3ptGFsaACPdSKmHB80GJl4
8bzKzzXbOvQG0WIxe9rVrFlMzozGsnOLEObOfIF1ykSFV4r/dbim9qLvketp/yjJxJp9SdG1oxmg
H5gbWi8P8dmySXRpbVeyOYlBR8U06dawANlSXkBXthyo8WEVo4+VfB4xr66GjlQZL1+9M7THSYLN
hroHjKJIhgMtqht8OEkeMpfXMrLkrtVW5z7yBJJQxSPXVVV3Sf9g23G6ADySCIUkOMrPKLYHDvqg
MtZF3jc9LqVcXjNtMJ/qzVIsrYFbFD9iqJIYoEtt5Xv2fr+yihp2k4/rKXHnB0S75j5B0nkxYEM1
8fI6lC5VAiqG6EWwk068lSorbYShMnj35uTKo0RKIVeWUsdOuDFKfo0OJWY2kM7nhMXv3mnWYJF5
FnJzzA/V21zY6zNuZLZivlK1+9wMzu8ZJePkJlqoSjKfpuRI3pQqDxXwk/1SjeapbTTOGHmGcQcJ
scDKdNJk5hdbW2BbEJ6rC+O5MYm18kLsN67rsuvyZb7BlZ+OHiBurBTZu9Yb8Hihpx540PR1/riS
52NYoQGXSlxbt5Og5P25p3f4ft54uzpAfSAIGGSgMIx7sMv0R60oJMb8xdnxoOfVz3oalzuLUS92
clD0cTyFzmKCrUnbPVoaEB2cz7ia+emycgsY4R6aZD7PZIHI1Np26GivYjEeif9okMjw9/S7pDGP
cDy3tCyZz0yaH0nVIthZ2ZFD76NyNHNnTYKHK55IP0/US8tFPkD323WpNfvkAJ/lUAOr52Gg5jxn
Xxxbu4qNVRhb6UUSoJpmi7K4LjvwXlfcUeOzXtI8aC8Vpcir3dxy1sGgmyneHkr0D4n/D7/OdYRe
40/fhGcPJz1K0WJMrJQ2ArK2TicgT59dllN5t7b7JWcqtmaM1is9CLvOcSEWlPip0uiTS+QYM5bw
4M0OnTkZPiSsOIxiMASy6oFxQvYTnZ1chtlVp3T1DjN+tGPckEnu+mG/wWXmGO03610oCTrUSz01
HvCpAtBKfFdQeQkB451lOGrIiFpSl9FZOe2r6ekbYK3hfDkR4qlNtb1Wj6Bmch+z4rdmuoNRXu4j
2/k9NPFbvWbICEoiEp/ShgNbUZh0QdWezc7BI1BmKaA+xm9BXUckRiewKXUMCU+zgcjhc6FmJFuo
r9TFT6sY5DEhRG3AYQtgQe8Xt7NDTRqJDzKQorqK/xLP2gqsowAhH+uPk2GdFu1BWHI+uuyPhzr7
3o9kzFvL/qjLsmOtXyy4rhaQAk5i+GXLljvNesu3TOe9m+MfkRupfQvJPtQwNe3GJqK8F35RqnTD
r3uLsJOXXqySui0rrl/y0cZqPUxfUD7aEAw/PsjUvcMO8dXG9cbuidi4iy98AUI95rxPgfugvpne
LxUbT5GOrsJ68vtCrztKHeR8noXLWDv3NUHPbjCgmzpQ7XtDBUZPvalWctTpp/KKJ2rib1U4HL7Q
26ruBsY1IH4F6prQDCMOaBXUdCq/YlZFS41Uij7Wf8OSaAQ1iexQgwQcgzo8TLgqGYymCy4Z95hP
inzAJWocWHkLNhgDOVXRL7GfJepbUa04RCCbOKjmSTvuHa4y3jufkwVsxB6ILPe6zoOi2drKvMeh
cX/jmTTpIAPcxUjva4Vhh95Ll9KzyokElnob6J53m+IJGJHcL8LGXdcXtzp1rAMEzF9Idyd6UTqu
DPnLJDKLgRokhmr6QzqJCfwEXzKWTnH6rdUJkbbcuMdYQ/WqwS9m6Sf+6tfFoPLAqbMHbWxLMtUC
/PwofvDzv/XrLQXSGcaZgW6KAdFW3RpEkfOdU++3gQNvb3Ol1bPCaT/UkncVA0fPDVHemYqrYnTy
IZg9r/OpQvcnjRhwVINkFNEEfqlDr1+NAbh3Z+/gpZk+OU2ITNb3XnllADoniqnGAO4PzhGosM9g
fBwUF1CUIVgaMxQeW2DPpOQVkKHu+JJN1q62V1QKEE2A6L3XvDV/e3SmeE50ZJvGcNE2vGKEDMVg
HGoaa1l34JTXyD7TbDkex+JpzMhLTSUh0iwdaCzcLJAxMBvq8Oie6T1SzXKv60291xfiBJOFTbyu
0D103gPQkqE0jXkedCVK5jxhkkSc340WHZiUbm9dH+Nxw/baopcBzExtlVSpeSU93diIeBuzPUjp
R7LcwyQNBmvFt75yJSh2kE3tPK4aB7po4PKc1MD5Nnsq6PWBP/tlInfiX6cpTE2BENtfpyY5Vt1X
5fjUT+bvUmZfXolZWNlQ7Shq26VS/ZBeQZ1R4mwOfHDtmvhgVI4vLoiznbnW/thtvDaX7yKDTZAv
2ivUE32IvsAFfpcsMZSnf+kpmIcFv7FflwwjgkUs9Ws4OAjlgDBgC4l9nOi5piBQ1w90wQq/y9vn
NRrpC3XSswGs2Mj4Ec3JfF+ZKKNjTpMa+a5vo+29eHN7Ew0fQdx4uG2QN5dsY8zG8QfrkycYz8dx
HXOc05Qw170hj4VBL2lNq/sKo2CBQAOgg9+etplnjs6ccZflp+g6eDbeWzJtf8smfbGX1N0l6eKn
0rnMcWcg37U7OYsHqpxpSq0IAkg8wLFE3uIDFopTCvU9ryxz+nCEscZgMQRMdPi354MqGHHGpgWg
1nl7x70zNe+FtfdxLsCkz0GLfYgqtWaXajHMfm+m7HBaXnMtfcT+e9dq/XtiGJRWFeM17jlNAy3E
uCKsJ200mmNXowZhpQ+TP5bjuLuOZCJvid7AKmCocLv2JuGPab12wxdKqm3GP9tcsoV7WrrLG3aY
KsiykldjGhu7QnnGzXb6g4KC8mifCtSRizfG6yWNx/hQuPmvBqzhA7f8T0PoCBy2+KqwtUaVJ+B5
FxOEE7OgWkVytnGBlnUUJ6h5aAKtdOT3pPmqDKqGtKYhrwfGaZBJd3IoYTx3uvxisfMGyRcm4Vw1
b8XEI89bNjIow2KTCRmkTAqE5SPtMgzeS9Mwz2HCgRAaZZTY4xcLSqOPIR5xqF9bWrsE53eLRUA+
0MuTjKSvNCxAhs6pHhpsx9wNcRwMRyNN+BQSTFXq+MqNblaauCHLNIjFcmDUQXZLjKm7dYN7GnDq
J8XXaGAZY4tl324Z0LmwXVpxKzpqiHs5/OJzaO4xIChflXK9oLJNfqMkxRHUFwYoI0gpPdm4IAHT
EbIQ8U4OY37fb5cbZcB9Qf2DY3VpYJb0MYHeAAHAR+bnIE9U3P+y4d5olfk5GejJag3MGjxkEd30
3/3SBAbtvk5OQQKMgXfSEOc5wpHN4OPOoQGuDZxa9eEVQ9i19YJhr4ROBamHzB2evN44J7X1Y1iT
AVXruzuTJGMO5nnoBPVk3qkV6dWa9B+0OhGPJ2O2s+inzdNbqtmvWsdGvMPmuIMhwRNmjK50OvwG
1n7TPbZoCgvfMLDiniyqjtOh3bF/5vXUn0H1JZfYsL/xcLDYM7O28qobYTr7sDCbQ1mhqSMZ4rNt
6L89C7RM+1vMue67Ubn9LW8Gt08ub8hIb6sH57jIAkHvGDNBFWZGRoeH81TUUbfXpL7p7znGOpd3
VI8WKFgQaUvojs/Dp+exKFsNi/nUa/jeCaId8b7f8L5gsG8SuGYutmqHVFgARusF4AEwnWZ66nQ3
Pg9m+86hnApyIpyn1GiuyaQw9THZn/A7mI+6ao/ZKrOPYqJZzfq9OAhgRSKMZ5cqqWOqLfZhyCDx
O7xydgmt59few/ufs1UMdX7RNc34hC2f3uJ+fu4RB6+Ea78blA3tgJmLYODs4VdMP9d5LBdcdLaz
tyR4ny0MHZB7YWfXtnCJYKgYtUj3tlH34cRqD3Rys76YkfgQGAsuWADgQW7zVt0XQABQxPDB45IX
qUaa76yB9Bq5vkDFr+YFSKwJGWk9OFXtHKOsSR41VBNg1M2eu433vGeAP9az6El0H1B9jGcFYMmX
vfiG/3W6ZK2q92nmOYhCmn02gP4O1kLiJVWozUUngUn2C/Vnm2xPy9oZzsWxMadjSerno4hg4uFp
JHS8AHGa5lL4rkuc0BMVT3P6pw+trPDbRDMnm+FXk2rWHdWagb7dvygqbDU4+bFQQzwlcWLsE2U0
uw7swMlrrdFviD/vDQQkH+PieGry2AwMGonGehO1i0IeyEXdVAnjdIG3knm1epgcVss979iwNqLn
Cj4fdNlZsCxiAinMd0mALpxzSChASK6SPRQAYY3WdPJKeWGihLq+18NvidvXsn9fuVNdFOqGPfRd
pec/ohyRV0pu0dI7iazoPhonqg81FbeczpLppSow3gxWCCLutdLlT5LhC6en7Ju5RHBOrWH10eRl
UOk9ZMkIi45LEPC+2vpmFQo2llcb6tG6JD65sHFPbaJDlzvwm6aS8V0mvEuVNeq4TllLbqhNEU/N
ZcfYNb1M8QZTm740+tGPOiTanTELD1YteCS2i12Y4lXlJDpTSWRFvFwb5nvclWjJyuFtQpIPGhO2
CIqSWHlXsw+FNH7hhdU8AlAP1nGOX+Z1PynvS0uKYo+X2YYFCuFy7UyWIos7Bm0ptDfcU/f9UMmj
SNl2WrVJYGvpD0XbLUHMuhPJ3znYjl3uUaPbXR0tC6fddvF1jak689rnqoYhjB0LLUaVH3lc4RPo
aTikGqMtsuiUD6Sq+nYtjqTwHkrhxTcaEtiXU1BBOpdOvx74tebhVrPpaegJqT+aenu3cDnubRZ6
vqkjcy1JPexTgqrnRshLnybtOeMpudPVbJ824tfGymmBGV1cJ5Inb9Ce6mUyYBeDJ9NpTUxHu2e3
I/J9ZQicBHn/zZkJyYJSqe89PKS64dTfuuoRgfhOt5uCNdEVD9z6mWbsxb1oODXKTMNKjGjYcEjC
SJQaE0v6ltkr+jj2GXbILHe4j/dTOS9Php0xA8eY4TQbiIuEW5qxkNuG9w6gMu3WyJDekFPmp21Q
HP7zhmpd3jU2MLZrbpfWDr6jeMIc/RJLbzxM9Yc7wIxytlWyuA1SnTwdjxn7zfJoNSAMTI/1aLGt
9RXIYrrR38eliO7bdDt41SYR1D7bk1jjuNia8UHS5uSreBmwvdp8rqQcZZ/OvqZxks35fGAu1Tp4
vaw4JY7BsY++oV4K+zoVWWglees7DTpKAhB658QceG39ba4c5wo0nOtFtOJoNMWF+HJB/p+Y0dAu
+b3S2mAR8HK5uyy/K7FAyAG7gjKXk4KddExVMt71kXhNB+s5T8E1Vmv3O98e/m6rvenWBPx/KelY
yr+KWS+DVrcvbNT0jUWLIp81w+XPl2RNn2vBm6XHpsDbHEfjezSNMQUKfYy8G50YzuNHCjd+wa84
6mmVfE/a8m0sU6JY9AjOiMZXQikfTtdF72pB+xOxAZ6O1eXWQrhPAP37vMRs31FJz7LXe0GEbihI
W5vDsDJEyo6jdjo03Z3L4e+ekp6LkbGdaKrpPq1cyE1281jYH81I994EmAIFUqeJL0HOaUwyjbyc
H0aiYbY5aadWb+9piSVtreMkGvss6NyJDjWqU4ey2+cu62Ay+xHVTSoJvFnP9priSnIw2qDFUfZC
pRMtG+tT7tjWq4OrzSYQ666tft8WxStRjvW8mv1La8/9oVFjj0/uzWVf5RcLV5BALqNOm7kYh6X7
VvKmCqzG9v8nc2ey3biyZud38RzX6JuBJyTYk2IrqplgSTqZaANdoH96f8i6rjrLdV1D2xOtVJ6T
mRQJBCL+vfe3Yc63Fz0KmqXzXVfVROsJpDioz0/PZhFBwTMW7JzlwU3sF6suyPCC/gvVLD2b8BTP
f36V57r6ogtEASt9QcYGf0537AqQ0hpjmzNXsTf7MewF5ZQBZYlZ228cpYVmFI2TH9VuQ6OSTtde
D7OeqlMUSdFNV+Ng9C6s4jR6/fOFZooojga6Lnrj1E7vShlNH1giq202UF3Raq61wPPlrcBFOFe9
07VVpSGZ/PnWEEl7tIPoL+QaqsAG/bODnevTPotfsIBga9hpvtTt+q7hhVhqghXbhea9nuDjM7XM
73E0PTI6re545Cm7t4YHDlcid5roqJSU4lw2xW8t2Age0Meib2mzUGcYJK+YKlRjHwWO2P6a5k4N
m/q70xQbn11S9BsMOugNNBmylB4dXUanmAISf3DiC44roAUtxHFQAMtQtbqzV0FNc/n4ALR1t5bW
KdK59lZb+J6hRvRtOziTMNn7dumkEMNweThuHSzxE43HFj2ZVHFV03xBU6HJ7bgMMq3b4yANznRR
LrQR9aK7E8qTxwjA4cIpgubYJSlMqLL+LmyG63VmK5usbaAxO3sDBO/GU5IAwOhk3PKx35Vq/R2E
6qcpyKYXlJWvtIi6PBZbgpN9uU5sx8EklzubqIE6ieoBpJIC37JpiGmK+li4dIPFHFiZv1EAkunQ
HxhSkmt5giqnZBiADDApBkFajXMyDU0N5+LgR3Tdb2rGAJ2c4BM0TK8iIT+JPaPuYr1dppXCHsDu
nIPAHLWzM2OnxCUdeY2FxTYxv6dI6ieptOPiLV1O1D+DaS2bQ9tTg+Ni5Yw4ajORNxxJk19PfwnP
MyjK1RyoHWOST9RKSpbHo2xUwPolq3VH4bvSeG/gi7MjnNmlnMb2MF0dQyz1eihebLctCN0C528C
Cx9ipg2XUdd+jNwddobkoYHP5KjYzSUeUc1TF+kfVyaqFWIYATOhnSMMsmpj34vAKag2aMdV2apv
YWCPO8fGRzhvVEa144uJ3UgSvxeO3TBqIhcG6j0hPuPlftgUO7KkNPMYUl0jXrQEkYS21Eon3Elb
oU83ALVWW0rulxZzH8XMWFVasWuY1ZauU9x1N8THWED9GzgM6b2VnswPt+/qDRlV0AYczY/Nv38h
OJ6vmEMYkD0/CKzqNyYB+Z4lFcZGQxVUCCoPfWEf6/pb2b4YtLOtwroOdz1/RJr5Kh0D+vakvcYg
5hBspuKPQdfG7sZhm2eEeSI7s3b1fNHMQeRnHQ7vWA53YLHJUnsO6X0+PwiDuDkCK1sTE/FrAnrH
0qAFsWzJG/epXEmEpkNUmWxdshF/BuAsSkHZ0Q5Sc1/qFj5tB4bDZx9vbtATjWXYiaXNmdJvQqXg
aotNkj2+c+uLnu3XVPC0zONflgyYd4zdoZgtGF2rzIceyUCj7kj+q2PLMBghZV8rHXJAjEF7OfYT
BXPzteTMhUAjcVl0kgk+u8c5my0VZU1JN/6E0dw9aWLCqrk19n++/fMrSx8+Wgk++T9+q+jCX1AL
sEUJu9/HRn2xu48Q49NuMnuqkot6K5WOccPUr42pQHwNZLyyQ1L3UdHRRKo5V6tw1oFM8nMWEYyD
QiTuLUXmuqBv2Y5pNlYh2SalBjiTSUWmHoscapys6lcaMoItMQJzGXRkCWrn3YHLSJ02xjqCjXsr
7l8EXrmFqqOrYwNDxcgUVrWEQW5ErTbVaY8MIDRrcZ3tAMR/Y42osCpr5VnhCi/VuUy4x+xRBzFX
cgCyO1bp2XJGV9+og4ULy9OD3aBrwSqXoeGTqStuSZSWt66ufjth+JZoSrO2rUGwQYydi1H+9MYc
KZBsP1gz2PzLGBdt+TTovsJMFMd8HuWwaNjF1HhLFfs0sdc7NElIK2NneT4q9dmVvXpRRAa0GEHj
OEpmyAGFCx7JDJNn05rRMN1RbfyjW+yQqsl4B7C1MdtwOjHrXcNAIExFZP3P31E51c7jKcNhdoIA
LAtrleL0uLox3AUVNrLfzDu3RFSBr9bayW2G7K0VpLo7QQs51GKUXWOp54L1NrCtl85iiW3KaYlQ
t+rxFONWm+p9NSrlDr/CLgwgM7YYhm9pJR+8fd0S96d5aIvMZQXC6RtOb6olBLWe1E6LACKnp5Qs
AWp+r6zh5HCuXsqSFump6fIn+XT4iU68NHXknalRVaaOus5eKQovHWo9q8gQwGCu/2LMYq0aDx96
qLHAtqEmXpS8geJA0GuoQIYWfXZ3nVJZJa63G9wou2aRrr1iyNvDMgA/0WcOb/JHV40TJdHiJxEU
m7OXSVeebJ6U733RFWss2d8dRrtrfLqMxhvzjGYV5b/Urh38zk3DLZUWmFDGabhpjJNjBpTQlrE4
4NFngR9sHgrBpRm8bzpo4qtX/cQd/pWWx9S6qpRrPX5GUqXjObShqni03+GsdmoE4KB3laWne90b
ozPLR8KsVknQfo0XpcLG2GO37lGKd3yK2aKw3M/BRopl+Lp0HApdbU9/x0tD5dS9oqgQJHcLjkZi
Zh/74FgSUKSpSrmaahNf6pRDiVJzZyk4mQZRgS8ubYnrKa4WnTK99LKc0K6Vz9JQY7wXJfPeKlQu
lgsjQdNK5VRpWcqzKYYZj3fct2wRXBMOEHQjaGzO8rhbA7YoLyYeCEFvBg8uPtmq5VrL2X1sx8GK
iMfIRw324gqQClsVLWVYt2t7Gef5F6eZLSPYfGHiCVPtanwJ0Q0GtW3PuFbFWqQA7g0ljW7OFIcr
Qlc0+6J4tub0xtga/R0IG5ahgILshpZWMq3aMtKoPIblwGwN9c0d8RMkJVHCVHrRwnNTh1OUY9P7
rWxVC5dMW9e3KPTcTad/kHN11urkWs/RME+NR2tIgjJxhgu1Ae87bCsg8ARl2fYWOF/F1NNcrDq/
M9uZ5nasaaubVb/p8i6hHErpeAjyN+iyZcKvREtj5IA1hlOzsyznJY56+O+odKfItZKTWeS8ERUr
aAtHO4LrtteN4E7vAQ70aCyWrkJMbAjHj2rUw9tkmPGmLrma/3zrjqOxIXhbEIEOUB94txdYPyHz
mq53a90NVDXzbPpqWcZkTW6144rDn28cplFHBzQNYBXmEtaMBB5NiHDJOEGjG5CpcWbgrGfAbPpa
wO6aZwXzU6Fx3NYjPOqUx/mZDiOHsTREvdaF9KwMp27+ElnQ7EOaTzgUMIrCnbrRWx3ZZtoRN9Fu
0nLae1Y+eUKPyynpnQ0PqfShIZTv4jCmsc0mWksU/neJVnMXKLxUdtx7JXRvOFSlgm/BMHseQqKq
7lECxc3u81tCS87R6MovcBz9jfFVQ4ct3CAE3mFYjL3OOMW2jlB9A/iyGGo9Uf4kSVvRZ0zPjTGt
YIdwSp5NUUXv/XJomVomYU0JK+K71Rq3UdO0Q8tnvtIG76D2iDflkGQ+xVDNggz6XaH0fFLqeC1L
+7fm1szhxFdkwAWXoDzWplNuG9KK7A5yfYcftMgSh/MzXvvRhsSbiGSCj6L1e9aAiWOQJ7ZKRERv
MO7zkvbJ7HdZ9Y1N7QduJacEpepN44dZwGHlD0glbh5lEHWr2C3g+7UJj1WldW5dhFeqttIDsJlk
qr29UTHW071QXZVVidBnVWz2iE6scttQl3WvhusxaF3sbhTb5WV1pPJDrIx6SDeTR0NMScYEemN5
Uwz30I0tqYiMhxK8m4ljlEVFWKK8BYY7W4IlOjIT6EWUoqZC5HPfEw59y1FlAePN4khdMGnCj8CB
4svAWvRG/zL9V9MnXvriqaookW47bNxauJda5bZVaAncmGNnvnrZcBnoQVkqvct8ygKtbJm6zxle
3FL3R8kd7+4aIbwIux8Of74VE+15XYqN0Y5L6iPnwyC7jfJe2+uJ5ytxiDDHnW886o4DWB0iP0Z2
dKri2nukvd3uNcRInsnDSZlwvkclaZ2MXhkc2DRF2+hdOMaU/DKsanCFfzUdu8Yqia0jlN1vcATu
kizJXisM7dYzpSqz5lJLL3wNJI/mxl3iUjD2XQpEtq0pwbOmRB6rrnVesHJT/Bi77qVhzLgwqnLt
NLm8uzP4OQuVuawy3IVodGvIw8jdKeA+JUNyalKqLdzMLN9p44Mx6cmah8j0zcg/ZIw1budONFcC
981MDjSZw2tqx7mZdVPFDih2VnUHqOa9xCizKDv8Y6lGyGW2SDJLsvB8TtVWH/B16UamwZthntiW
vUkmxTKPslWzbd86F1s0kgGMOwFScn4GSQ5DD5yDtrLKoX6RfUuNrD2+CycbNyAjO8wUdFs6go1O
5JwyS3stQivegUVAPmGmVFcokAbTrnZStSvF4dCseyPZ4VacENXwksO1pcmMjvZ+/JKRoy91QdlF
7nIQVnuBIygyaGiesvvUccqJnerRoNSbLBubqOKYLc0YY74qb5ZSU6Yy4rQxknsDp7Gx8ZeS5U93
Rc8dHyS18J0ux2AUouIVrtGt09YlIlrZ1joLgk3gtuesKGhQjo1bXHHGYFf0bVUNYocXUoQosw+d
5gBJH8sBs7xCBgwC/Jj+FlpSn5yumFZNKYgGB2lzqEIqubJZrpsSoqThqxEKZ50H6k21dIBKbfaK
BwsPIW5cbKnFVkmq4OFm7UaO4KECkf2CeTri02y2qaiQcdioLJJhlinSOMYS3EHvzAl5mniakEy3
QdtJPyJTuyTS3PKW66tgzCY/ptPtOHy6mjKwFAAUkS1tP41SnnOT7h6ucXVhk+n3Qjtbp3n/avDG
nrNRS3YUZH+WAQRp1W7Q4OLEp2f9PcjdGVUlKYbm7MG5AoEEYzG4OEPx21ThI5+IL1mwniPPfJWK
Qd5ZRjv0O2oqMzYJk9G3R7b1vt51xWfQ85EKjllTJcItZ4rYhruZ2zr05VouWhJfpx7g5qIhrbAm
AUC6riwgmzlyj73jC0OUYGsW1+g09lcs1PzUdNy8bJG2bC7dZegFybfLQp0Impaz2lQWsP10f8wB
g4wkbZ5ZBCWDOIf6OWg0goEJX2iSnRrNbc2WyNt70F4KvZ0oPBS/iyzmEmS4u8EMi4Xe8i5JKxjs
J1jv3DaHqGi5KzKza1Wq5BBS2J6pau+aGAtxjvBycRnxJbnibtuUKWuXio3rDDcbQWhB7+ArD2Ok
SkgZcddCtsobZZkNzNC7oVUhy/fjVqdViSQ41gJ72oZ9TxI3A5nCCbX0A0LEa20aaW6Ihi2tVyBX
QutptfVR1XgEq3V2a5hRcSt2+sLuuE9VJbzYtUWPBPEUMWIywS3+MTRa5XfJ3E6RJxBUXk1TFJsM
7CEYGM4YJIz2HM/1o6O4E/kG7vMwVqxtUAZLa+6WYYu715XS3eaNPR1J9UJ5D7hHPUcZD31cTodB
5iEGtfw42ZayZoL8zJzwloU0zdjd77aJ9LfccvBL0chha8M8RaAFRRoptdLe2K2Rp/iXnfTFjjF/
Oaox7G3c7YShP3VA8R+WYuKSUO3wpGN+XShwT5d5khDayOG22RzSrgZSEKfsIVlkRVRuQ4Lg61wA
x7THtlwCbZ+WnIAbQOKnoBRzUvLh4RLZFnAEWbsYTtLb5pGMR1J0OU/heNzozb3uk+7iQU5lotFf
dKPRXrIxvSSVDmG598SDLeVaVFAyrTZxFpYZYcMVst6ZpTglUyxoeRJfeTK80vrFpAu6y5FGAOgn
tsHjyiGJ1hC5pDZ9wbMnh048j5Qpw+FQoKgb6YbBajTkfSwpoItG5rXIBDQqmYFvIiLqjXoKsvqr
6YxnOJjCb1FPe3mkEMPUyu8kpvw0q1CPVFise4tMxiON59JKPOKQ+Ys13QDdi6nZ7YvdaWtKasG7
boOMibKmdkx1NHy1BK76S5A1lEblGpH2K40tzoGNBWBOnpV4onGl6e70SCLLvVUYGg0zxccfludq
PgaSKv3AfuWwNLMPEyNe7LjPw6NpYNmSoSh9UZUsao6s1x6gFzOO3v68LjsyQj+PVIzOoZQA/m0a
eiZ9ix3a3gQxxz44bvhoFULqQGutwIdCEC+9sAn3fViy07GG16HxjrWq3/QG51takhcpJHwj4uol
YX58/epfdJ47POxtwPxD1ewCsz3kpaZtKBPQtj0ldXrnmWvLbC+A9pLTny9E1AN/aB151w9FpdU8
KQKouLXCvZ8HzbUYdcUnryPOdUyWptfGaOfVUBumzjxBpeQK0AzlJXXzH7Urx4PqiHvidRlZG7F3
zLk9kLkmrZf8K2lc4IEd8kXXuPpJeFmKNys+klfRzjYX0mk0vLtK6QJJgr3gh3eYzIkAeJJSD/q1
Y5enZx6v23HxUmGPd0hv+kOmTSjqir5E0CO60ncomNgIl8FAb0VvWtJP+9z2LfiP68mlGUKjUkuz
bTBRcHlKu3+1J1NBpUQUslCNT4Te1zJkp1+Vd2WI6b7DIv4agV3CtbYqPFGxprrFifH6il4ZfQmm
oCCSwO1KwnHW2zMOcWbtyxz3o6W5hyrFlGtVuJimhi48/H+ECcBNNh6tSXrHeoBvMmheBhC9H0UK
rFnL00s0jAV8SE8++Q3LzGFrZPl7ze4Gbo8YmUO30RYaMwrVLIF0KeFPLSvMq3SQkWSVaKsiHiOw
yRHb+zrQkQGwPVSpstZxbm31pmJjUiUrU4vGYxlkybYa3YtIjOEgHIJGQzIfHsBJrFkQj2x3NHbB
Ubs1zPpXWUmGd7MNLhrnsTCp6m3XACCCwh4X4xY4vX4Mq0tgl+bGYIfrR+ARdJiyhzngZqtxeui6
N3PIkqNbet9KVYcnwnGkVG0QgNSvYGtUqQFlBh8x9BrxeItyM3EJXytsffhfIm0rDcunaDA///ky
jszYwMfmuwKo45rBJvuRxAVunTkV0b0WjlXaUCqTM9NH+KdH/jIVmHupnU5p1YC3EUCkPSTZ9FDU
CnEhKCafTiJyScK7Ajs00JFwpv0pMCVt99Mz/lz0yiCvySD4AnGCJGT/UJ2fyRDDdaDiJrUyc1+W
bG4cOyOsWEpz7TW1u9GaINwQ1Nl4sUiehaHQiISipqawmxXiq2kAFSstpuhY2bm+6rLmMRaKdvBK
XLlpEEwfRgerwEornjV1fzN17mLcr/j/VpYXh3/ptuSkCZqahRSEdTpg8sbsbr8UPEEXIGy+gmQK
7lmAwTxpNqii5g7l7KOtucSL2DOfQVpbq459xcBjiqhoVN5jFk+Ray+TVKaDQZbeG2ggJE9ovKjm
L8+0ynvkJW+WwSAv6rD+AFgwshdwbN8CakdCYxX8hBkaY4O6TBMfWkH+IOFmcy0CzxNueVWq8jia
QXMA1bA0nImHkSe65UiBKkJFoi6mnGkVC2/nqyJxtlOaH8ivmCtrgqMuJ81ZBYkAwZ3PSy0uIdJk
bDWDpi3voQ4Jt/n2jMZiFYHLVxuJT/Cv/Etv83fXfkrcrGulKL/BKk9+bto8UnmO9dSRJlop9yF3
4Bb8OYh975fMnVeUhmKDBSTG/uGph3gyL2HVgqDIvDM8NBJ9qv3RjGq+dVK6oRRV6RYKBOxDa2Pg
Sqqzrfsi9Aymlk6zssjWr+PaiJaqhXscNSzZOdNIStDVkGtEC+wmxKlR91+V3ZIsyBSyTuKLvrDm
yFwS2HtQHHNCcJKcsT/23j1RqPSRAP8J912NYFhhmaf5TecdRx3nfox4B8ZwQ/7RZuNe0qxsVi4+
lAzvfzDivTEROmQDZyUvDIIOXWTtCGTcUxOWBSkJEZgMwikaTIeK+HUdt76emt1aDaurWar6KmF/
xY+bfqiZgkIcFI+IWfAOfi1H2rBaYQ8cT3Bf5tQKrj0zLtytjrFxBJYWi0q+uHQ6kOrj+EECd9tP
z1LblvMOv3Gjc6AgNeqjmWyMauacddYhAi/PNiUk401fwgKdkrqbyHqTsfITcPw+NM7KNfR916iM
GcqOyV/bgrhAvcnCINqH0sG5A2DXDxO92I0wLahHYbIpuYdcVek3nkXhcdRkBst4CwCjHm5FYjNF
N+sXAr35kRcEqRbqeUAT04As2jEnh3jfF88w8SDc6Re43R0y4FzrjfgGisEwFtMoyJ9yzi3t8tOt
FbDDoAE3MRx5LzSIVlABCGNQWTDwf/2/SyT7/7FlRTWARv73/1clL+DELIqA+PehtYW/iv8EXL3H
aRqLv4PO/vlH/glbdf/h6e5coWKrmHXc/yCdue4/VE21dVWjxeXP7+dF3UT/47/p7j80nd/wDBdq
5oxo/XfUqu78Q3U8HeK9Y6r6H0Dr/3ph/+Sbgqn9txf6L3infxqLWBnoXZoLlmwP2CuvCtQZPTOq
a1qQZf8O+bNmXSR2oT7heyG9JNsbl/1Zpr6mDiv2hjusEF6g32zIKr1FNDDV1kM944UclmuP0VF0
GHdT/jOdqru4Eyx9k28WiXrnL3ozHoFBhZRlAc+4/BvY9//4yj1txsD+Vy8dHO3fX3ppm6LEoT5u
+1g9JpZ2lGafbpQY54Tr4i7QmM8FCnx9HFir8EaTdrvpovElwLRF3+pLCjVt6GoiYxVhD5X7mjT5
0XLtg+bkAe5tcVTpZF3oVw+H1iLN7NeOXBzqILXJ2dU1Jw4PM4/VUtiR4g71FcP+Hhq7YRDG0Tkw
s0OFuu+bczQy9qxyI6f4lrnma9dgJHfHb8XKaYdC09/mXrCLapPJrxzYwnYgIqhdW2vAIE9TFf20
ppnv0opQh0Vjgj9h/eMwRkO1geqMVa69zhyTIuI4PXKCQ3ilyS9RxM4yho1TwR/NKODIhnhlxSlZ
R0GHnQs8kjTqtzMkoJ3mPmQQEhQK4FXIm/xkZKiEUYv60Vr9b6W2x7WjUqs2ZWBKCXXewuRi89HO
H3HNZ+3+xYZw17wNb9Vrfq/v6knNf+KDdpxS3p+0Kw902qkQXhPgJ1N5Ms0GwItL0gXFdG/Oz8jY
VS4c1rwVmS9w2Zk616Oi9vm0EMTrxGl/KKHALoIhJW1MZ94z97sCu2zUiBcV4PktMR36GkPL13Oa
YSbEWiSP3KFUvqKQJlTWDAnLFRGg1+Ia4xnpmrf2U4Tu3n6mMnvraeuiHEI1PvAIqONReZdf4iv9
MokW7ftMeTdlDnE7HbdNYiv+2I57ihwerbXGjY0FnQLspeWVh+o1vRbXxjB+wz7SmjdTqtcSeEPm
Fw0hFYZjfOLVsX2d36ZQs/ZIJx/eu/eTWhI4PAnVh3hycD5VpaTeL6nvEHbAkKVHwgsvmUuIV2Bd
NJ/Rh/KjJPJNPmmlhB8j3X03K4xh3KQ+/TUGRgjlXodBsPQOxrGAJw/iRCTiIMReeW+fbDp0C6La
e/cucIgsAo1YpfQazAgahBJK9ibvO2gD3Q9oj4sNMsvMGFb0xG61Y8V5vX2zJskROz6mgB3GXZD9
qAxUhn3zPXxr35gogTnYxXL2FCmJ378Q9szvCj+r+Iq/PPMHi/Gmuinv/bP4IlFgMV2hxc8EAJKk
Jvv3HghSyKk5xvm7SY32DM2uRB5lG1Tlm8nIv9Iw/chTY1qmh/bFrMdzfikf8S15JIi+WQcJ4oMO
+KuD/Oez3MGKK5sdn0rFzHVp03fHsOiLaIIkXNOqtMmPc2QAw6bWjNu4ZdA0HbEuwx3d6pfwNX0d
3uRr+1pdafZe1sG62jNOeRmTvsRb3GKIExRmzuL7Y3CaCnkEO583acyka+fwPZmIlVPKTvTc/gJt
l5sro4wCNilFhc//IY2ec/vQE1FpX1Fi9taL8+JehkQhr/kaf/Yp4JyhEpy+05gUFrQghxAAf7hp
qeKAVPAlGKxlGHaSFfzHyFwlJHAQt6nPLE1zbYgco1uCHBTxyfPmHtVLUylfChujpeJZX9Li1bUe
Ee6yJjyTtV9EfB9sedk7XeJX8Tq9GW/FFTDaxVHLj/iz4nqm9KAniZC+MOQMgvHONZpC7OKnzM7M
/3aTPIjlVE+bMvNA4HyGn/JX/0pZ3ipRlmqDubWLxK7AI5Xr7RfVQaHvbSoaMFsVyrD9Q/ztnqg4
lxnL1VlCIG4oPnFv71Qub330Lx1zZyIMy0gJfgk3PRKnnzL9rMHjWGak2WxtSQltEuyTmyCTSXcv
ein56CwypE99eeUuoAV628ycvtvH8BQP/T24u3eblrPEhpH4KcuaaeU3fu3TzFqu3wIXc0w+uJgt
y+gNWtYpVdXzYA4fWkbgCJbOPmzcbUYaRi3d98opbZ8oj0t5gcR0Wt9wXzzNd1MYVz2MzuHDuurn
oA/vhjUhW5aZ7+kfBknfpVNF7wPPpsWQVzUVVcovd/HFlOqTOY26EA/lGtzFhGBLaXAGVSt3oZsJ
N3rOXTt/6ffxQuv2Iund39ateZsvo3nt6c4SFyXtDKNDcCnDk6WZwvFN71S8y8G+aIzeqtUEgah/
9+iQoUHJoR+N1jyVSMop5InUbgED7cKk+R3k+l9kcz357TnlY3y374SQKAsj1xyc8mfyNE4RyTkQ
xgQzm99DQaWZxCY5rcQluUU3nVA3sXNV8D6YZ+FuiDwkz/FMHvdBRJbutbVVk1pYZX36JYnJQ9Qm
G3XXz8apLN2H8WJevJt4rV7lK9AJhK+Ky3V+Hmlv7Wvm59ynzTZ+DT6mN/FZ3+U1E2c3uiuy2BLW
4f+p73ktrgi+Ok3Oo5fdURBXDj+A+aN8ai44wYd2HS/dIHf1kHyr7+6d4eRL8Kjf0P+AN2Q+SLy9
1M2np+56Yp78bLTUOhThqXRYIwuaa8c5hBlFeF/BD4aLpXdVTr3TrQb5bAdoknlP//rNuDZM+cs3
05fj3HSxChXixqfmIIAlLsLuQ2yatDsbnuQXbZQzUN6MZnF0kANztf1KPJLJKcW3TrgpqXlP2JeV
r+JeneW5HIdXWtsN1OOL9hye+kAFXnCtdfLeX8a+B5q9qr3ko8LSuqwxJhZhuEzP2bWOjJfAXSsX
eqhoI9IPuPCBdi5ovlolv/Jf+jekdA5HvvWR/0o+CXeV+TZOqivtF5vC2uXX8lpXJbHUmlrW6pLf
ZolmyFmO9BlMo0Fh2jcUcQFkP0QDWTiZJ1tqmuncNV/dMAqeTmkd1LF7dCyPiepO19jLnqIhwpJ4
Fx2CwrHkfx8kRH2tOIQq0EVi0tRfNdHdNjCl9k7y3nb8wEInrZvX0SnFotrpGB5SvRN4ZHkd1Yji
QjkBiUFrX4/FJhYUZJJVMXexCehISXeqVbJDo7gvGpR969EdaI7ViQMkZH7PHJcImzx6xRYp+5kk
BLWwk6IW1N9W5tC12VvoRUa+LbCprKYsPjdMzBZlS/8fOILdpNY6QQavwcuCPl1PELUSo1y6eScp
YXV+FRll5oHrlDukAKPVaj811VcBZ5sAddVj5iCRCLTAd1mhOMILBHBO/HizUKqsOMClFPPpgkbp
I01usd2Fi9IO9xgy+m2UmMMaWsemzx31qCs5nl0BwjeQzA5szBlYtEY/q4D4mjYEdWGq60yXfk3a
WGSasYD96a56E9LFTJLvpnkOUjF4GEEtL0pBtDBGHoYvvBcVDjVlat7Y2t7x91EwPToYoUwFqCyb
Bad3SZo5xKlVZ++p6a0NtHoFHDlQL52BidU0niphIB9N/dwP6ouJxT4Mh0uSDAdPSpTjnoBeuvf4
aNhskpPW4uR35jCCkQxtVwyKnCOE94OpjZsE3ccPHULidUA+W6faaJHpaO007YIJIW8ftjmG3bjZ
qNMvGyz5ogVdVlvjBQvSsBGBtg0dCaCqnG5mzI4jNvLlkEBNlYq4D3KAE99HlBBXdyv8q1cSbee2
zV7KeUjYY5L92zH0X5zu9H9xRHJtjTOepekGEbn/vV/ChPQAehDsC0xhLBUwzJg6QuNZqO/6u/s+
PbOgPwZEerUP/dirZLHC5G18ABDaN59t8zbbqvNrznb5v35lnG//8+nNtR3V1FS+kDmYmzj+RpdX
8Ol1Q5EQ2IhRtTL9F9I05AfNDRfFp8HWsflOi+OGMSpp5KsXQVpqvlkjn+OzvMSYtRNCVi/euSel
LQ3VN95jzMD5Q9zky5B0ICbhIBBMe7AKZ3HvMzEsMbTv1Gv8ZNsZ9+fqWX2NT2XRrb179cRBeVDT
rffjvTc737lP78b7/N+bB0useVXuwH06QKQgJo+w13C23HTjkd7ErbzQPz+MFzRr85CpFCIPiQX2
QZRYiBhW74AlMacK1ybuj2vQsPU+REeDgDkZG8a48UJpEXGrD6BLtIe7G/od0Ykf/CyBuvOSdiu0
FrKXdoHPuzHab8Kxqw7hi3te4tDDQ9LWHHaTZ/7Mc7yc+rt4TE/d24k+pXIeL19xSQ4oGPMpwKg8
/FUlMW5Yij4JtZw2A2KOMQS99FGb5Vv9pT37hzNXY5Q1Rzsn4g2FLc5t2yrFvZ5PJOHROQV37zrE
cvc/2TuP5cixLNv+SlvPUQYN3EFP3OFak3SqCYwMBqHlhf76txDdZp0ZlS/zB3rCYmSFoLsDF0fs
vbZq1CsQvc/ac0NLaO7nSUBzJ1KBMDranLnfoTql+TFogibKbmAMNEb5Lb6Vd5Nm6e8vLevPgSO/
RhrA0dnJOIbmMCb5DdwOgoY9nR4YW1b6e93WojUJbC/TZ/eJYv+9ir4bzV6X6nMyGZthV5dPw2tj
0jvlif0ZzU2U+Vrw/lVXw43xbP0YuVXKD/6D81A+mEdiMUGiLCCCOjQ2+bv62X/Kz3rYTwr5Sj/Q
9+/ilUY71NT1hq3by3jEmqqM2394mX+Oqvn1MhkPabbl6K7LPfTb+ENvCqVWAZxvkXo/5ZWOIN1Z
p/h7CcVzmZmaqx61oLw5Lwm1dvciW7Ey889GvDePeAffh0/7TWFregvVc6fZy2SA3enjNS0WnWtf
gQ6uunY33qzH4TWsQGyOAxPcoNnZOjMAWGQb/xKfO+cVnxk82ZVyg377UJ/Ntr/ox3qfzQ2ZOoRv
Rpp+/P1r1/+cm/Pfr51PWNiuRhS3KX4719peyELLA3MLf3SjxyY1Di153NVvjr1hg/ykgyTBxN6T
dDW6qC0ZEB3KfeWvmaMsy1tzrymI4juoqGvxDx/MX82l+MFUiw9F0y3+988nG4eR0aVWQZBHJ3/y
jdca+Vs0qGtJp1e/Nz+jS2eGrIcoNe6Tbv3D9f8rHum3uZiY/2lgEBazw99PVl5z27CIN7d2jMcq
CcQ2YTtlrz6bS/NoMJzx3/T8YbDBrueeeipu2a26h48m1Y/12abFCY03PV5yH9k/GPyO+hHB47a6
F3f8TYOXbZtL/djSBA4v4G7ZyelH67P6Ce920j9kdzKA90/7KN3o9rlnFDT/bWD9mIhXPOLct9RQ
v1y60nEr6VANOtX0HtK1yrl9JbDDndtZQV+bzg1uT6fbzS1v+J7e+7kJdq722TxndMY+HbI6t8p/
f339xVtoqtARuLFU0iaY0f75I/TDoa8IKTG29avlfmgFfhJISNiw58bYp0OGSwy0h555upqnGpMC
g4QCLzKyElbvZWsu2STUjheVlJq1QZtyBEU8VT+O5AGvUEGaY73UzgawBtJw7Mf5jKk/uhF6GpJ+
spFJLA7RkxcHJ1M+ug6uamGyvB40ZRncklPeRA+GTxSyNu50XFVLbYwetCR5xA++6u71T+UtgK1E
pz3ScadLZLsDPXhyiS7x3JQ78PPo0bE/lXTsSFHhQXBYh+82/fxIX5/f9Jfxhc/lblzZx3EhPP39
e/zrGP7zZWoiDrKEy7Cct/n320QhUccHu25sx0xs2hy0wlOrK3tGSqgcQpRHmOWZG5uX0t/oQ8Y6
K/wu02U7d/nP1dzxu/dx31HA1u9g2HGKgZBBPgU9q3wcvzMHFeqIdbfc5TUkJuwvH0EmcegwR0WE
AcTBPA5u5KWutkqs8adUNAr0ofq2xndgAemunhCXVSbxWBPLrQD6AFo0hOeLkd2sDSdiaUfGjbz6
R3t41Xf+Nk2/qyw5gLnaFdGRDA1O0lZnMmwRkhmuieB9d6yF7WJszjDuBkN3qO14V4lm+Q/v7Xz2
//m9tTgXVTwlqsUzQpvPzz8UV74RqnlP3MU2tdvUq7Fm+2r0yCD7sXjW3ehSFNat+BCv6nP3lKQE
m/IB+6Tzys72XMN/LbvKC2yxrfxuT1NWeiJX32JGG2IecTDqyOaZBz8B6MgXLMGbkpFI8lnP85Hy
BxjOZaQ7q+Q5Y7yIJfVVfy6l/lmlO+NYBWJBROktZJg1W4KS+EnFJ7zQTe2tMORDaPXYUxOoICS1
Lgf2csy4qW4MqICNldyrJ0RCFs+3GkX6g2GjWZ1pax2s2hxFnJWfMTUa+OQwDfz9u6qRYvdvbysp
FUjGhaFr/EC/nexukfdxzmZ6O130W/astlnkJbAXwij/ODWRbkJnxBTMsO9JfRhv3Wub7PV4S7D7
89AXF5K5UODxsKZIdayVr/QLbEZruDkaWLelZjdiOV261+nVLc4KYgkWGte5Wi0j+WQ5nM34PMwv
0+2+CTbauVq37fcW2GzSoPlcMzrFAfzdIkC/WBHzUa+sx2Rwr+Z7ULDXZ7CDuHs1zKMedx76xIv2
Mpdq88EqX8yHiOmQypRouMIS0r/So54mz9oPrRXrWGQnucosDUfAc/zUPg8x+IRONO/VQl2KNvpm
aF2TRVe8Tm3NdnvccEk53zrYMYi5O0Zr7YNTfoUPybWKpvcuIzSd1/0dZsNVFD/y70JPv4ojHQHS
/+RUmoSKTSwK0mYe9GyESVqbqBgSmLt8G5ojug/3I5vdebxgpsaPAfpjP4EV6Uw+kEF7g9dFRxcA
wBEDF4xUUteUcgYhxvOUxVhzvwOrRmTqdO9yuvqPMifds/KDbVLNiIZDW0GYHeYtUFZfU2gI0G3h
x8TXzsFfABSEAQCZHMuMmdH8No4v/YvPLMkJHxOkVvy39H18EW/hXW7LfbZOvOau8nvki3GNmU3B
jXjFRXdP7+6DcdXPBTOsv79ijX8vhVnuGbYwsTxrLsXSn8+BJOttprYVa/a+fkHQ/ejLhw7/bwIK
BN/8BIQeweYUTP6y/OwWP9sJxNKM0XSy7AkbhAmxfJ4u6fOcSTJwSjdK+4YfixXBQTkqvuHZq3qe
UP1T6/rriPrzEQavUrd112A7aRvub/2hVgrkhZOtbgE4HOun6sE6SuZGkvlRxWqltHZ9W6+CETxM
/xVqyj+UAL+iF//t3zcN0zYMqA66/tu/T2iYUgP4VNGeMqahXi5+2m+Ii2b0hfFZ/Ex+aoy9fE4a
njvGIWMglj4GN0hOkjFZdksvRF8vCTFcm0ThYXb78Afx5hSi+4dj6a9/UsdxdYNoLE2ov/2kWq/4
0EYHbQu84Tn5MJLss2VCOVytR1V7Csun6Uf/bZCPcjLtw2jhbZjyRW68EVKs+g8ajDLQi9myYXrp
MMWsXji9zn9/IerWv52cfJpkegqL85NV82/NikZ6tKaQPbIFHL9yLuGTzVRV/46/ekMhSPlIsKya
mQt1paiUWj3vKAGf3QLOGgaZRYRzP7vW7OUe4wKzXwh+MBIvf/8z/uXN4riO45jz28hj+M83S6pq
gywJIMTe5a/Fa/gmH1CgLUy8V8OdkvcyV7LDC48gBqoFg9WUFWvioEvKho/cCndpaV9QysnliMUx
8U8F8AwdblTbHkXy6ZTRIanD718/9f8F0LFD+Plf//nxlUW5FxELHP1o/qSwoK/hIvv/izKeOP3T
/zh/fLV/8cf+R5ih/suwDIM7R8zl0h9TcO1/6Rqlv433yeVpP0s2/keaoRn/MoUqVBVRik3rbXGZ
yALd+H/9J2oOx9L5U3ANHUJwuRN/k2L8nTRDm+/b/z2BHNOhynAFXyz+Obq5uRr5QxFXV4bb2rRp
5ESV16J3zq00t+har/M63bSUlaljBciaswMbqQwVa0Hdtygq5sCWTTrYQERHufnDe/hXE0VNn2+D
P/5YLp0RFRD5f+584NhIY/74YwFiU+OeAIOV1EeUWdZMZ4qZFdWD9sMmbH3hSOdGe36ryN7uIot6
2WWsBYIJg54Cjc3N/a/Kil3IA4AL/GRfTdp4rYI035gCVk6YtHtzjLOdm31psQqf22ycoyzxDPdw
S3Z5lF/1WDLWVoKnrvPfkP3zL1kYVJUeoYZt6OMKcMqnYWDYxQlrruQcZYe8oJbihPeDyX8HO5yF
bJZI/0w4yWLQDPtKi5Uf7VhjnzmJrZn22Qrs0Og1HpI4QVwAwyE/7aOTzJu3mtTADQET3TJJxge1
pBZpeuCumS3QYFSdJAFvHFCQSzasOgtwoUTTg4OD4RRXykXI/WxDzTBTik5EywTS36IJh8+S9B+P
nO50LSiFIfTKhZm1DUhffzwn9XOihgXqx8B5kmKC1533s7CCF2/XQPx68PiRj9jSUOsrgfDEQli4
q8FPwzffMwsv3JnCEBL0kO/dQn0vR3Gw4qQFOYtBsLaIsWgmpCBOKvEc1qssZLQVt9jNiCgk6iTf
Skd/7lKGZy7ccq83nwJJ66Di0xwJM9tXmaf45tE1XfJ1I0cB5vJBoI+2wR25T1F7xAYDs151FpGR
vKt6Zl9L1CaK/VOL6ARN13z37XlBquToFUPX39vJg2i/TKkfZeR+DjomsrqlVm7a9tQkYGvaFgpj
QXWQpOBb4gIKSWslV01LgLmIaAF6bkAdtJ8KrPkqPtKFANKk8dcMCu98oZB8VAbKKTLJr0mb+muq
nfHuOr1YEdeUR8m9IFxR8hG/F44/eGqKJ25IUcY40xA/BlXxZo5l8WEMbbR0WDO04pbyga7TXk03
jtM9q07snNlGz9TwKAFEDKNDgqfc4BWZq9A8WRihqDbxjAaLAxWDA5VwWGjKpczFvXTseNNoGMTy
iq4BBHy1jnJ2EqYxXOEFi71VWlAZ+u7QkgJxgFsDPDrX5caErLdpZPqptFdeQHBAHQ77GfFkK1tz
NXSohiqahs0A4STV/erkxoHv/bqgYCxGK9xuRpTu69ysb0TKxWtTjpnX95pyAHP8UPnJtqqEyWpX
RwRLgz4k8r//Lw5Wuak6iniNg2gX2tlbHFarXDP2LXYB5ightD1YfNE0nJWAjfJkhs90Nv5CHQS0
GNsuV0Pv1AdGCD1arj5aDzAtzlEv/U2sBj9JSohPTotOZjCqPfYRuTRaduBk50gaDqXfOzaJeu63
CAldnirAY1XuMGBoT6J2cTGj/eDddvgJlfo1S6Jm7UzGPQ85HexorHdqmrdeGNkDAdzcqIjxB7+K
HysDWIfWsemMw/Y2dZW8mXUCKd+IX1wtzO+hlvVopCzsU1mwN1jwbYeI1rRR5qTC2N5B5BjfHcLK
OiF3YdDJFfJVY5PmzQF0pqA3sIu1MQLyVKSPCHlvZ5NACQFjQShAJqoh/XbDhF2x/ypA9B0cqFEY
RQ65+IEGw102IygHFOojDrYpp1zqrlEyvaSz3RB0Zb6B89UuE6NeW1ViQvedXiYT73wamJeo5i6S
ERbxwHRzMBbS9VQa7bHGCzE42jFqzHpntDbah8DA4jmtzDrEXZ2QCNVEWQDkLDjjxNcg3djRUm8V
KnWj3A+9DvpKfSybvt4FPW49iwwrd7wUqiUXalFOuAxgoeBHP47qqSsKhBUZt2jYaQQpOHyJUQ7r
4ZzmkJX3KrgZtQZiWr/2FosPVy2LawL7VU0fNI3fDQ0dNrelviXUz8D3Czoxq7BOYYs8IWCpUk9k
lQ2zi4QlsWG3yRoRDLSIKqmXdePXy5KMj3X1HPdtt7aj4dlqYCH3Ej3Jr4ee9IEb0x15PaOsnUOc
wEKLoWGAxJIrJqwa1J3CA3UMDsnCB9poN8V8jidtNwRwNSuMI0uypz4NGa5tSyWCpBJLV6swZKkV
qZvyoxBouGQX9Zugh4k1iotB8OV6aDjxwwnNWeg6r6ZuP4NnxTE6rJrJ6laGiuqZOJyrlOVPG6Pn
m1EC4NCStR9ggBRujz2jxcMB4dxckG6zsQPmZVboR8tSh7eZNS5rBNtmC81mNxfocPyW5QAXL+oA
ssr2LeaURemYYhVB7zom8xdQTBjv4MU5lG8s7jowmNJ1jrYV4i1V528bHpiNaoyHKnf7UwkZDlNr
o3gGkW0nRJLArtoq6Nd1IEHbZlF37Pxiq1rwrR3ryQz9H30SGjsrDRkCN9X72MlhM9hmvam5B3qh
lkeLt+J4iV2lPGDBqQ84Y+AR/foy/9L2i+qwRkcPM7ZpJ8zwGUfrqihrsAO1kR+wLRWHvPCLZaxy
b5jkwPE2p7G7d1MnmncNP6ghJPRqgqVlz8S6qXgUYVzBMEiu4rmco6gjMqkbIAowwcdmHRVvVfyc
6ekxypkHZqL/EGTpHUIiwJbqHHU9cikAOb2rLckCkUuyU4VUaEgKfx8EtbtSZIgwdI7P7gaCtPHT
Dcc4+IBlZu+moqMRdYNy8yvnMiOJ254juTtN/PST9t45Q3DwLTvA2cZ3gc13//tLwGzTQu8UQKLz
+zMmuJEnIzKYBLCq4Bo9DvMXXt/kBd17WZERM3K9nP2ixKXSMQ9J7co8qCEodM3IA4wIhFa2FuB7
4XRI5zDJhyWzGwPm5TCgwFMbuL9N4cBfYsl1HciaSIp8a8DOfDDb+FkhAG+vaAmSWm0NWNHcD4Ug
qymU2tW2O6DiATGLxF9QXaCcjaTcAX8IT2yDkRtZjenRXwaK7p9KWE0nP+tPk9UmB3s2Ikcj7Ixc
C3durZ4FdespaR3t1Bgt9JSGGVPQMXCsR6u5SisiqaLiQZ3JlTuHrI+kresIZ7OM+PU+IxuuUTFd
WXlIeMZwR+pSbnup4c4i2Yosh84NwDMRpaHgo5t6CPp1v+4CwjjG7NajpLxkltlBLISZotavMnUa
0G6wNmTEb7br4CuTRLNiqekX5Zw2b8258xqeCmgxLMW56yxJxWnPKfX2nFevVplEo90/xl0zHkwh
SBCL0mIVDQJdinZwO5Lv/QRizYh4i/NpVTXmDexMduLtR/lN77qaavHuKlO800KEog2GVDicCyAw
jDGFj0eFMK1hAs09ZFHjidCuPJ61JIIMHdEKk+8Ba1u0nTKcJS72hRVSbMciGFapyP19aygbxWH+
NjlJQBTfneN71wmwaLZjEFsiIS3rTo2Vy/kKZm1ElkNlm6qdObMl4txK37n0KC9LUHKSuTJcxJWK
C6vo+uRxSOptMStPjG5yz1aifU0h71nIY/ihQw4KJ/7ZStQbocP6JVXcHQ8Rnr2j9dyUveq5jZJ6
fhwi+1E7jwGlulHLZFfLikd1j76Lncai5z/TIUTqotQgReUkM5wnbQHMkAgp5QiGnBA0gn4Etm/U
5VgYl0lNxqmeeXnynujUib25r4dZP40RyG4ONW4xUmy3df1a5JBgoqHInoQt9n3PmNkElbPl8t9l
ZjBu0jCfSauuQzIUWY8zLLYn07suBshdhUuyjDaO2zyPdrYr6TWmLtq3LY+4kEtmoEq7dzhON71L
vUteGx7ywlTeDTgWqCl07qZnqYdQGjIoPxTFK6Jwsh9tBH030/cGP+kj2w2LfEQtWKeZLN81dMIV
SJeDXWKMmjoXk6vuf5AASexPwKK4bWHUmWFO8Lm2HarKB9PlasQ0B82XWp4lbhu8tJj1syGz0YhP
4gqKhmQKhQifkNESuToQOCcNhVOlI3m0BjxLhIfEJ1XW/kYQi7joHQtIYwTzpnHZ8Efk4Y7CIX69
R0gF1eKWudDy/GCv07wtGuTwHjA0coHnuDBwmzcr1s95qwPumH/l0HzedMyBFRO2a1R9Y9Xqzhzy
QTg1XuxKaBCQcpbYrhSqGD06htB9xBAbe6t3Ubih3t+5gbPzKVbPpTDlqUZe2rXCa0nP9EAcJ+e0
7chOpiJNWn63lZNMk1LtOm6jMmDinM+V6JU2+MKd2nhdlH/3UxQugrgPOS7hQSuAR3IsVSr31DT5
wZJ3UN7qpqZisExtEYhXZMqoGRxxZ2oWrDRbKTnO8D9rpAVRhmvuanDBgSA6c45q5fsenytp60h0
LqNifCkaxsI4Jf2LW5Jr3SLuxFTZA2kXw2izVV1SFSaDs5Kqou8noMJE24IgIb977ygIX9iTKYuk
bRn1oaHfs4Dw98leM+O5sXb9S27jSrXC0UEfHMl7aez1RN1EnX4bwxE2MBYAHXWaZ7Y8AvWkqg+q
Tso21Or+Scdab5gfTVETxuc4q2KKauKpsTN2tQaQlyOnLWEAGVb/0k1t7M2wqCuHS49zVH/kKW2/
Et3kZmr/1lIlbvPIGLlKKx3rBJvSTFV1TNKMekvo231RMoNpuNr9XOyjUKNOrXYySlnFEAS+MiPg
5AWjBJTBcD34jAAkQ3crB/tQwgykXj7lve45jJcQhtF5EDOZHdAAzmgw8PdXTSbGNSOOcUckCtUo
BmujZIpIPbuemPXfmJP6y5aleZHBNo+1iCeCWe7hJZFYgvx0Neah/Tr6p8AX7tug2/TUZJCuyzmT
R4s0c1dr1bAUiT55mOOaraa4+z5OqytjFGCl/aCtJIHeces6nuOgGK0UZOZ9NO0RpC+YCTm7zpBy
o5GKvBgN+q14oE2IAtpN+NSgJdpIAPTnwEE3XadbOdIKi3y4kWpQb6cU2FSdkToCzmdvjQ4yQUu1
903/QeYRWSoChKOoCjLAnAzReVLvy9r6WSHBxHDERKmrjxam4sWgWoShWJ3GQ7syr4ZIgy2fCmjQ
wd6AKdWWAOufI+J+N43TfvKknK6qQvFfAMMs6/QzSxW501NUGXJwP3wBo2fG1LVdYq2Z8Y4XtcgB
/Tga8OjyrQkdPA1JFm0hCaJgrNghD9gXvUlz77oZFDsYkeXFwix98THMezEITlQP+RZxfwPLMlI9
LEtMhKrSPo+DLxY9j4mHNCbOsdQD64pRBK8CVNe864yjmzNt4lBJeHCoyiYsJCbHsdsF1ti9o6vx
opbEN5/Rx6JPemMxBrJaupBBumTiaaWiFbcLGRIXQ1eTIFWUICDP0G0ewOvnT4zsykNn9nQRM0Ai
T58L1PVz65QdzmGYV092ASRwLPtVNpQOVBlCeWtY165JQTBoQr9mGq+BhcZb5EZkYKn9Jgd5wMNK
KePgGiv9EYyOvk3YsXiho2Le6OgwsTwaH1aGwSUIwRFR1giz6O+gLj4r+BtQMYp1n1jJkqhQ3+uY
LayHAPulKCzyMkJ77BdWae+0YTJ3zEc+nRGyBwTiW+8rziJXVlabVVtTUDzH9eieSStixOO2L1OF
VGjIXuuCfb4RdT+wqxOSR890rTp39CrXJJFZqYMlT8PgLW+TH5Wvtk9lI19NiO82xdGrEcAiMImq
Q/oefZYVJNK0M4Kzn6vuOk2G7jygq8ErJlZOV9X4i7iSo/KjrfXhJhPYZoOolhHN1lYk4lbHpcu7
ytXb4qXPQOe6Q0XWaklysiH6+txxttwiVfH0SS09kH7BTpdFuh5Qll7iGReWOu8wMbGoR8108APW
FyyivcKu0jU0BPioNbEdesMytCJ8ajOmW6Oq/Qehnpltj6cWHYNTNvU+r6xH10S/lylCLKIkXzhG
0z9NuvM8ytLCz9vGJ1sMeIyINnQmJ1+TpzQslLH9OQzjeJ2y7iQisUN8Z5ynoVymip8fIzma8B2m
H2rSjA+ttVKjRZgXyjOzMmCwNiNOt5Y/NTOtl3kou52VDZGHY9pBq5Wh3UziH5ktO8qgDmK8g1zV
RSOvRDFrKz3kYkhHAdvAcM5NcIprWz5UYXjIWjoi3S2qbeTAKdYyNjlRxK4Yoay8EYuOMA6NXhVF
5j6y6blfwBZsx9QC6ewUJFrhOllo2q4lTs81yrNfkRGQ85Djlq7aPSJt/N3lVq3s/jLOX/KpbdcJ
4x7aj5VgaOj5JEfvUru5p435VbcqaGj+uJm6CLoDVdnGbcxz3PxWBM972AflriQICyrfV83N6XWW
3M9La53gT7db+CULdzKcUy81MNSX9qIyOAhr56kQ6BQJnbO7ApnHs4JI7wDCdQWtZoRK4n+yfdPX
U4ZJf2W7NfydMd+pMYegHUJSSGMEmiqzx0LBK2DStAL6WRaJxpPSR1HL4NEA0UJez7Mdo8uZdJNS
ENG8HOOIKShFN/wvs+zSJc4mtqC5XGlj+z6YOonvefkhh4uFjgdOk9OREoG9srHY8gsJrQvpjZDb
oZzRdMlVWExug8JomC96/eC+KL2YfVREYRRZA8kU4bK0ynrV67uyaKn/lKVvqx9Tph50x/wYC3MT
VaKglhAn1VDPaIvJDKtTXg9twC5OfGvpDGW1aizl6HfuN2XLuIDgwiKoXsWy2xQGC1x9xjcBiE2q
Z8t+sZgbwndjlh+ZRutpcYRjsdY+IFsQAe8Yh96HVwdkTjm6VbGuKxDCZCIzS3PAGw5qgqwoYO4D
VfLUVJiXAj5v+CvmkhldstKVgL8PBUKV8wkDRqGhTD7YPKIVHweQwppebBuu3QdVq9YxXhqzfK+5
dpZTNg0eYQQrw8mtQxr0m6ou8rOmMLN0eZdCq3ju4XZZg3bNrLTDK7AMXCZifuYo25WU7pEVybKL
LjYIpkUkyfBziDeITU+IpAID6cWpvjXUli6FkeyqdegHAiK6FoS5sfYJA5wlzjn0x5XhtyRWAiIv
SoyKigbJKLUuOjE++hRuCekgpxezwKIziDx3kwHcD082NLyk8bo+Mg506DT35ZLc+WDFyX+CUuyv
i6L1fBewRybhKIBzdfY8eZ4ZsOAlG0jSG23AZURgtC4T71yGGARcCZ8Dfxj+VmXZTO+2O7grV2x6
45MtBQlXm1qbvuq8Xfv9+F3F7tbSY4PdRpYefn2BjqUSWFgsmXoocBCZKhuCvYKFCMGqrR2v0Ovy
KNyLHkoSgDsG15p5rormNcmCLwKZXcplbWlESoNpodtDuaqPzDwfSRtClKu92uOwpp6AVJeVzkWL
1E8IpRNpNRghoKzf5m9iconfah0HYNqvS2dyPdcRP6M609e2ERCvJCvGFQKJBs5mBJpkV+DUboDy
EDqmDBhRurBzCGMj0JK+xNO0bg6YCaq7kVloEWeks9WVO2Oq31OTRiHRerkE+aAutCy3TwEkDz6N
fC06R9+LJgYdhKR58CLi0nB2NCP4Fs5/hsyMAsh72GfpeOqrIDiUkq0+U7zg8OuXTYlHiTBgknUO
ttsLKvOy3Ao7z1aoKk8NFPQlpBVBtLoHvMHcj9CV0xyC5VBXyaqAUPmkXoU5RaSZlNGp5PPjHI2S
b12EBRpg0nkHoz5VYghWgaYNuz7Kb2qvyseIJOdl+ZxPmvpFnlNsAjsqprbfTyx4vQCa/lYLZ4dN
707Hwp+2ZJrhlvjZt0Z5GuJmG2ZCLHm+Wl6PSsWr43xcDqHj4CIftpHamycYLgtFEckZAGwfyZpk
XfpRf5jPqgi1w8gnc3bJwiWQzldWeeIsQzBpTypx2kAK4SE2ZHY5sPYh9nFwkgs/p4EEmLdie6u6
EMLpqYt92YaEtWeVcswsjqE0sY8u2JaLEU2QP3B+35lfEuSyyke+121uEG6jS8d4MGRQsyi5nZRY
b3ZGYpCqZuR88kyvlFFTPVAd9LIhCwkgulva0eKpMUF8Dl0CKMac4qfG7o92butvvd68di6hg2Es
o42dIvPqzBjyZZ2oRKkC1VA1AucCAk/XgsLUqzN1kaaFcaynYe1EHDT81ge1HaarDLsvJ5qU02vR
ACiBVXzWAbUv25q/gWe9+eTqlHRhWC1siElLEj2fkix7tTS1X01ZWiBkGrV15LSYOEsqcSfPDvqA
jY4gJVB/pnsJ0npa2NhfeO/ivNqoHOyLWUKqwZaZN4M8Kg3wgnQwN9ETJkrWCGC6oiH+adL6axK2
j1FsFbTWqsq8Rj02ClQr07KMW6w74xrDGJFpfrT11QwLkmZRhJTmaxcl+Nmi7jGVTnyvtIrxac7S
Tcz78BhpVezLzxCoLPOe7qRrjJMBdZJBK4YRHq87eKU6YcccDSjfuMqWISbwxVSaFWHBmX6JzfgD
BrB5aWUTnms8IEChCajx3Yve6M4JI5NaQpALCuXaJkm76wVxOWbDci0A0bUkVdbdoRdYmkH/4E71
uNbCVGGGTpQ9I+V1StDtzkH9ypSv725J6gJCxnxmDYO4R3iNiUhM2SSRlSUtozsB6TlhPmFgk/Pk
EfNtwuBiWLZN3GEMC81D6cZsnaT6BKSUGiZbKaRFHHxpSIEvulbWadzynAX4dGnkO0cQHrRSx1jd
2eZOyQh/yVJnM9ZJvlcJLjlVaVMAUVHn2CShHTKFGGtl/oGZuELjN+iXwxSzpVp1/bKh25b4eCc1
MPk8ZQJa1b2maqotyrFxT0NIFkFZy3LLRk7Zu2qNYy+UL3qj6T8ZeFI7koUnShWLRZZB5hpb06sN
HatSIr5kgZqVZNXAc0q/ugQlXlzCqsjIG/uzXU3uEdnScjCT7oUEFvJ/R0a7gVoy6bTQWqdgRU1Y
ZXu/St860jagN9Qb4GLQigb2SNgJCNMpjOCFZQq1j0EwnR5FR1fxF7GeyAcpGISsQLXHYPAB609K
mhwGqsIq6sZjrZsjQNa63taBQzBjaO2zrrL2dD+bYnL8fQlh15OT7i+n8YOlOuNAoxg3TG5octSR
tLwxWrDXo+rs40ezJrYks7jERkyTlLQGKsJ6Lc1JW2kRKsyCXJ83tu8DoJuuu/iSJBUm8Xdi8QjJ
dMON1kVvFP7lhgwSQKlqnK+avDs5gZo8jOYpZio8aRdQqs++VhFkOU8HwgkhbaLCrGpYRRmFb3ll
UveH1h+oIkP/MLD2LoVOIEw35BerYJkBf3ZJJJx5L+NikwlVIVun522Sw8EQrAcyFglp19cHKw2C
1zZDU1yWxj0OcuNM8CBSgMoJXpF0Hq32/7F3JjuSI1mW/ZVC7RkQksJpURudR1NVm802hJkPJIWz
cObX99HsRHZkFLoStSn0oheZCCDC3dzNlEJ59917rouwlVOqo1vFeSw981hKtYnaWbFZq/ZBP4/r
ueJ+Xw8gbWevdmgRDDbdqDikJjz9+USp9KD46cuso4d5xgtgNtmVIIB+y7I3XcwHKiT6R4tbXsr1
75CGNLc7BW8DHSJnOVQB7VSW5eswCcpdPFNNSbAzu1Y2omZgdBSnNPmDopmF0ImF1yOMHuy2ekUM
q25SwGqcmAcPOTwnbdjczdGPHktwZUsrauVWRpGzMe3gceBvtcsFRII8hbR5X4hiDgc9YQxcidCn
nkPZRqzkvAsvbeCBfd68eUZymem1Goi/R9OPzqq6Z5ClgV8nL/XcZkCNE5SzAeAetkgRke0rVbbu
69k4xjRqVqxv6B0TJPuqnRfJ/toX6cZySKhqP9KbhGubY0FWb2wPXPuMQldI7q36PkKX9BWZFN+J
LFoNWvD6rHyxjghkxvpIJejBn8casoFkHRnDAZF5th2b3DwELOMWTR7Rs+HNVDqZbxbtpLswNMpV
3+ETKgBgLDzKABZc5liZOmXJZu2prwB/qPi5TKJ8nbq8UkJcJTuJ8rRwlTDO/P3BHqYhBmZ7CM/W
W9TH8QlEyEMZc1/sxtbZNHbJ4Coi4qJNCjA6tx+nStHObRMIKPngAC12PyhpNCC9QMHLPVJYjZsC
oarIx9qtDy+89x4hkJuNgoPr+NGFxC25+LK9U0U3RSr0fsCjBIg/I7ptWvvRrBf4CuSDi+5P7Slz
HPDZz45OlT1Rbbi6pUs7h+EBfGWbe3bXttP6q7ltJqqWyuRB63la/wtT2d0y9k+WMsciZMNqx8aI
Z0qJ2+7PljJ4D22XJbJdW2H2aXPByGwD30FZnILRfsDv9VSb1fuA572A5D7F8jZPxleVUUIjONJP
PVOECPpHs2PDwqVoMVTxtz/LnYShfXd80FfBvFzkvxntcHboevFf/w3uPuq//gVcIXwZcPUgOvSX
vEUaNhYEeqNd82ReDbaEYei2hyTVjH/TK7Wft9Fp0n/hxTNNKFj/6csG1t2HJ/i6TvAXK97UzL01
zKRLiyZ8lQWeGXPs/aVV2j0MQLfZOkP3YcQN4aMYATC1kB5K34peDGxqOdKD2591Yl1p/CjeqQl5
Rm5fEDt3N6OBEaA3zvkQQXRI5yuOeZ9Cs6Fd98fB6l3W/zh3OqYS/HQR/g+8Nwz5JrsSehxhoKq7
k0H1xrRhXZg1sCOGxLNXvY/DD6CUsURh/QG3P1rUiX8Oa1xNSu6oBTvgdcANxrs9Lte23V8bzIWl
+YUj5jCKIl7EdvGUO0BRCtL3Nrwbho0s3wrDXnR5vgtM79lSye9miH7K0XlQOi3hE325qrwm2rmm
YX9znPLF6q1f0nAvVeM+N9H86uQGAfV8r2q+Rh0Yz/MUHul23rWQJwDLKjpd7W0ViV08htdqLNBF
1Ut0G4oBo51+ivPi6ma4vIb0c2KfFCh3w1rz5nWGve8pZqrSTG5nUderaqTx1U9daxckdreJZQFT
bgQBmXTJ9J5QnBaz8VkCby22NnaqNVaau6bg03SrDGONm9o/FunaMDAl/e2T/P/9xP/CT2y6JqhA
3MB/evD/E+jt+Vf2VURfBXHVXyTs2unOUPvTr/y7rdj8w8bXBB/C5fezhI1xd/jVtP/x7573h2U7
vsDT6/6F+GYGfwQmxnPOwXtUH6f8P2zFpvMHIYggIMXh43RzCHT+N2zFuJv/cmq4zCYmwQr2FoTv
+Jr/fNomlL00tqJaiAJV+93H3rbtVN2weqC/EK5V41z72LV3XVWSZ1RqNriwNoJ2QMBSF66fAVcN
ZVgbSf/eifKx9pkubYqS5TTy0pO9Z67uXpF208DDI5fOhHynJ9QR+MZSl3rVAUAOF0ii/tEbZ3+P
0wEUGBup0F1LXAsPtSGp0gin3P4hwC4MkHN1BwcrTaPvpErJXlouIhIvZVyYyzCwGWsMUNewYadc
PMIcHtlM9DbVSTQ2iOowsU79OfpIKYyGY8Far3HLFxk60FncrG6e1L0bCUR//AD/fep4HCvxVtRZ
wp07HWHYeWEqEFkYhQc37WErUfsTDrJ4Bm9JFCxpKcUNCm4fC58fMaT0PIAeAaHWHNdh21A/4E/K
YgxnT/uT9al9so2ZLp8GWDhKHx6St5arMg3dSTM+Wfzjfcnrk5YbO3MG0VDi+6XRtuKsGHLqj2WK
Y4py8jbYVQxxVOE2dbovcid87IKhvjFgU/6k8LKAGpmLUz5L/xbhxvgdB3b904xm9zx6bC1Bqs6Y
cag53XRdwcVHuNQVz5qSYMYuknslBo+0SjaSgrodr8HiUNOacW8y1RfaHoyLSBW3uCAVAMBUtHM7
9FgpKQO3DKA9+ZyKz3qe50Mso/BaYjM4TxRKbvh5sMbrc7K9AwG4nTb1vIc5HSwphxhWSe1TTTZ0
494KdPVScenfYLsvoT9HabB0q4D7eIB/4+62fjX1hOTBOAkxZCTGPjEsB+zxuqoj0MV8vwwqmaBy
GWPxNsxBckGUrdjxW7reYKmk4aV26oMVN8GrKYLmS6J4wS2wTRvKb+7iy3XbfljDs6fDy6gNIiC0
91n49HZm2/bXSNGzucjtQi+x9Sf7PLArg3SQK18L5csHJ/cpnph4y3JRyI+OEfMJ94bkt+izajNE
dklhglewzcnyiGasjm5Tr0ARVVD+8QLTvnf2RJFzbx5YskAmv8k6hSfl2MTa5lY7X9VILnY1UdT3
OFI6XS1NrHJbIYHc4ZVSD51rmvQJFs6DwE3wZtVZtZ9kZubI+I6xa0ZZrZu+jd1lWDn9Mzcp66XL
vWGHd3/6bqLCfcv8uk13iKztdyZGvHNz3NK3k4Q0nywcm/m4mKz4y5YBPh6+Q5O7CJHLLrpoIOL2
scZOpXL7bveiqrlOgbxDucgZKEPalbu0uMSpsp97IDGHUDvWE89MvyORXHIr7WyHUE0iWeLjA074
HOApZ0fZEBN3I0IAtcESkvGtPQ9mpT5dkrooJ8KDlRGEfXeWfV3fAegyhM1vpoTXPepecQRCou0K
3NMgpcTR9FMkRcL1BIK1YZrPeDtB3oOwzdkjKOOVVvv85qPjP858rzkYW1z6RJem8betIG0ulNOx
jHWIM1AWPpA6ztPRmRY0ZAAF8Xlw90wYKVihoUasDqj3XYzQV+ietjlr4qDFIwM279bPCT4rf4Kk
L1BEDnUhvd9j2BLITbjkYVysqzX7AVz3uu2PQUg5z9owxwm1qzZHdnXGnB4NFyjPunS6YQ1Nyt9n
uJ1Zyjce7oCCMMMc5TyBOq6J3je624ZmVpzqKXSxhLgR7W2lO4p1mxnT+zTk0e/eFcWjMTdiNbh0
xCDuYvKz7B6w9pCQEawAzWU22Odjr+7reWv089+0VmHaqp0CBLCiAMDuHPLsjd/iAdYOSjgm1FWN
rt9AsbwHi10dxFSk23R5sr1OD+E8V0cUVQiVDEJPPRKfu5BZrwlteswE64Ixs6QCach/I3iyiYr5
2LzKvrLOfjrV36Un7RdSCc6A49QSbONUcOPtbXu7LB6qj6E1PAB3LR3OiwTsfbLCMxr/wg3a00Qt
+pLCADKjx4gRBkMKjuBhmdIZXNNo76cUcro5nD9vnPIUoov0gUg74c+SJ7VfV2VvPTYYIV0KmBEF
lniwK0UVSx+9jVMaHd20A7MB7+pFmHcOTplyoQaoRLGeUXP6h3OzHxSURXZJFEFFXsauvkWPX8yT
k61nI+6+PD91vnmsvF+J8qlmrP3yAvTPA7ygO5sSWdq7EfgoyKXgCbQ0dxjeUP7g/qon1X7msRMf
/azA4ZC1kd4NBchSZk1dEdUpeixXMEivOpuGLb9T8knCiAeRbMGWeL/6TlqFv7xyqULAAaweEyaX
CvOsxMlqMUCzgm6/h7BMX5Xdv0T2mBu8nnx4zHPMYhGQYVC8TXPzMoYDLZIJixFJ/nIvrUmyiotj
DcenoO8171Xx3rdu9qKosv9uKPo8U1qi9sFE3snrdHMDLQT2p1ehGAnIjGDD4XTMA7I6tMaJw25X
hpJCKqedzo5TN1BCSg/10arMGSBY5vzwJvBNNJHKaTF0RDQ6k21r403yuYoTcx8GnfrKlfuBM9Dm
IHUAzhZNkz0OXhPe8s5KX537jrdIZHywrcJaWM3YHKq+DRduMTksrLt+XE7hHN64LvinXBTpqacH
gxuBTnjr9vghqirWJ66E+S12rAHULnBqMP2uy1qfDhe6V3nINrg3/S80MjksmF2SD4NM2DkzoKsv
oq4Pdl5BYVkkVffQEmn/8IN2IPyMs2OvTNSEZW0Pcm9H1OgsZtz0h8ALyTqLUrIXMIghOW1kbXRQ
tqeRDZ+9LoygONhjOr2C75M/JEPhM/WYzaPBqn1vO+H8s8wEEnFI8vgU5Q7/yFJXv7iloGHOrfLi
HGSuPNTUk6+4GJTvcZE4n0GRpQe+BcaGim258c22QldJgnafZba+NUkU3yIrg1nTuQCVGB3fpSua
bZ4Ib62jqDxRF2Ww7eZzsBFN0Q13p0t+QDcZV6GmGSmVRfFu0lL8bmGWQEXU3b7VdYzDLcgPDbPZ
uookaxkxZPqHEQAuW8kkSzeq9yllCRUHJJWAm2IeorUDZ/esFClwO7L8S5woiwrFalqaZalfhK7r
hy41+z3fafOTrbSxa72pxfktQKLVVfal/F5jUTK9x7jzmxjereCEyXPnO0oUHiuH9EDnu7zbbNV0
t6mykpEmgNo8K2+AbeyVxmdgmcnWa12XR/IewwaHB2GRzWjx7dI7d9XEb5YtQaCEHEgybssUnRzp
eayOc5/zCfGLTu6rBpcZvrnyqWd2eIHX291Sa6jPFp1GSxRF72xb3fxqWKzy3GqA19H26tzOPjDY
tEt2GPujTZywXTcaLmUUALZ7zD7tRw2B72vuYbaZ0zxewsqA+++WHq+XJp+xM7L34SoSbDF8SHoD
WFiSlqlOxexbn01uhy86p06iBEuwxTRMo0kC4vhElPreBDo7IwwbWqhOdcECAiUhD7aeZ6aHpqya
x2ks/U2olf9DBBOqVtjwDp6y0PsM3Lsb2xB++lrFmbmugil4aIc5e/dTMV1Q2CmQjoX/4RYxp7mT
FuZ1Chznt6N1+YYRxiBypMbVHLbix0gHEEGGhqMiyAP9FU1hQtEXCUgwInzBkGYl3wxHbk21fhap
VX5lXjWue0JUKyVaeaUVE9uwQCJD3Zr94CWrx9xZND2OUcc1rDXtnowUGe/cRyKWwLUb6zcOneAQ
5e1d2Clkth8wEq4G3ruvOknbpRYk91nsyYpGemIFmRNWFAWzGXjtzTx69hTEmJjcTrzwOUX2ZVwM
VLvlVnMl00xdzuQASrAjakC0slja13ndP0ZlTQywdMR8zEI32rZV6DzSZhV+R65i/5zb1FDRt7IO
zNo/WdEdsYAh5MUVNEi2eWwsjVz0Lyy0jFWcuRG9jHOv9gObRVpfwnxP5p9zVvX6ndpW8US9r7x1
1uBtMCfar1pLB5OZ2T34pScOY9GSwggH1obRLyYjh4RAJSISI4OFk4COGBqCp7S4IjqraCHSzLk2
JUFBlH26yaM+759qFsnlEpSH/85+hnelpQIeRptSv7fOieV8p1z4R0W+b2OXPgNkHRoEKuM+veG2
ja5TaHsvTerfrbysAcscTrao5mpLy1J2paHEPpm++TkEHsWafZ1R1TAx8am2QfCxJk1UM5yHs8lT
vHKEii/Co8/Oi60OU8yQuh+zGRpLpxFi0Qk3fAixdG5yTgiCR7XjsSXL/e7oUC+arZjS8Wp6lZff
P6l8DD2nBNnBq412KYIlXEwkvp9xVj2RjKz3P82Q/my2TJWHYRbILG8Gd3yqmrT49nI33LiUGH/8
z0pM/w82FICJkGjC//c0+kvbful/u+qvn7+a+M/q0d9/5d+VI/kH4oCFkOy6bsDZjTTzD+XorhqZ
Du26tm+h1P8jkG6LP6TpoOdIxCbrnjv/h3Jk2X/4Ejk6sBGPTClc67+jHNl/FY5w1jhcbYXrCsuz
zL/9+z8F0u8hEFd3Ts9a0Z0WucxPLKUXXfN6X+wX45aitUs//Opk+pu99a3Pguf7/8LJPFQDAMPU
298F+bgyrsnonDEV+lhUA6iM3RRdJilBsZjZC3vABzPdJWl9LuqZ1Sj9xw78oi8jwvLFzrrZ/OlH
cf3fOv2/FR3VqKxzmv/4dwd15S+amIlPhuHXdzy+tS7Gx3/WxDrWKqSq+n7LV6WQ1WoOQ5UMmI0L
c3Gv3c7t8TLgXdo0nXNDdwGDUqijI7gOmb710/TIOwWkWw9xW312U2xu6FIjfla/E4CsTsJdFZGQ
V03h0rErJni6XEkKmKBpFXEnn6YDl4OJ+mKWTPyGctnDIz12XrVMJfsMD2HqNkH4P3oT/TqNFvSh
SZbITJDNVQ/xrzJsHoTpmGfa2Yx16Nj5Ng2SYwJwLZRTeYor/FNWUB2I4Y5P8ZROFzy8SExZuB4V
qCemkPaANkawsSraDfkH2KYtx80swT16Dh27bbbLRLwfdOCfetc7+8TcPkqxoyJrm859SY2jBVko
tj9wUG1g5wosGF6HPFMB2PZ1cosnp9xErIrPM21+qPK2tR3vrX13gskSHDv1m+X0GsXmtXZLOheq
uL8Md8WQY/pYlWhS8+Aue9F67AKgWboye6wSG3qIl5CvDsSZLhfB6nPVYpRaxYR7V5XMXeYQJQ4V
qMIqN+WTM/4aAv3gGmBFcw2fZcpdiwrz1GA6Z4jLxtaE258kB4ptVihAzzRDJju8XERGKU3dlE1q
LbsYXas305fW9XGhZfULma1gQU1tvpIAnw7SH6Pd5L4JYNAGaVg/6q2t6qxi0/cFGmaxppUJwnux
J0NLtyX9CYtJzN8lT+BiENOGNwOWierodQCHanDiixyXkKiTBxtsnOXkLFvFM6aaBb5VYabD0h6J
0gsyZIEa0wXdfNSh4SxQrXzBnG1thGt/pwmROUmvc1n682HS7mtmNlAORPKIoYhtYu3rU6gzjOiD
BX2ih/WsI1QwNRTP9eDgUW30MbLCT14b+kSsp1mMfuQc3dFRD/kwfGZtGC6aub4QU91q1hVLpfFc
u/HeIoQAJxs7cRPgk/YhEY/lfPOoy8Y0eGJfzcxf5TfJDVsZNF2niHilSl+QqK+J6i9IjdRl+R75
AndjMblovBCL0RO7lP7NFDfzwM+fBg2drIBqnDsc7oGNcuOjcCy9+n5L+WF4xD9E7L+yUy8WtVNG
mxYG9MIJYMSvg5qmu5K1FS1uH25ipjDNsz2xmSUGfa7MaUJNgrLBRtsIJ2QEznPGtcRFdcGJRwII
YrI9j6fS1Q+pRDJ1sHzw5CwjW28bc6Qy4JJN6qHS+oSd6dxYj7Fp/7BNUAeubpbuPJ8NCZFeeduk
C3cKWkND08VSEv7CDeJGC5UmL5OguxqnOcHE8TQ33YO+F5lNjLzRoL7nEG0gUj0rUxa2zipAeSRf
1hzLCDNYhMeTP+/KTXduATcjVZ9d1NCrbtcrbfrgcosMYTiXb+QhP9LGq1aO4f4N6KBI3B1kFUKx
mB8N48i9Qi/LCAS5j7MbNc0q/Dd+nhx+Fhk1jxDc4NCmUSa0r0TPSSL4wcCJKKvAo94N4Y58cP2a
5O0rm7K1idYErjui8jc9iBqVT2Q0kFhAmHR6MCr0u1nrsxNj7BOZe27xFsgkZfWZzw9YOMQ47C1J
0t+iRNgpqqtni13RXEgb2wvPmriISYfTKDzyESMmO7jBwjGIQxcdLzN4J1AuZPyGynHWs96W/PaT
tE4u/lQtAX64YMQQZSfh4UXAMT2l5rrDuE4no/+ZFuw4MOTrJH41E30Jg+D3NAW/GCUDopr2vkri
E1xJYrIdCfT5EjfZB8QOX7+VRU7Sh/bwRZdEziJQ3VmIdksvC9louyvRJ40HNfFnzNMMdkZcMQzK
5FtY76P23o0x3/mDvHoR/HNTRAtEgmjd0Qiw9O3gIvriiVv0A1WQ6boPYxq/G+un348ceMkbYiQ9
0D0u5iCkXcFOArEk+CW3JbaIJ9GkeNCgcpexoorYNGiVKOJfc2lK/ORL2hOpAnGStyHGTtgZ/VMh
ic86tXHr5vZH3gpvl5b2hyj151hrb4kqLNY98JROc7xYPiWFfjDjxmRuWbl+f3AH6GhWRuN3N/Py
Q+2osaHjD5mD0AZqkG8m2k/WnZof5zIwF8qQa/ATwzLGQL+itfactiGMbZ5qvD63qWBub2gXC3N6
vzSed4aOuts4sL8XBWU6iPGZaO5gEHK49Y/mbh5myeRu+5pKArrcwfjCa60dJ3gaIOmRusAKjuMu
btqty/1amL1zMKiLHgcN3opXAwcOxTORpmrGR20JpktM5GPR9x/8Jcn6BancYF8ComNiDBV2+j0i
+K7Cyn+bTLYWBVf1vuje8YA5S00ft+HSW2GH1beDNy7TZ7A2yQIjAwHjVn2OLg7nxrUXDIft2rj3
x+QNvmPt3GSGyCfJLS1or+CR6Zxq27NeOv3t/3ykkyQVasu6ae8SP6dCjT8H+Aq2WTqD63afgKRp
KiKCdsPSHoNn20DZATbjSNgIYDJA0oMWxxPP+r9pRorGs/sHDMZKD6DGj4ofVqQ4hZPuWowyh+wZ
zMgnRFy9GpFV8+MNHHvLX2lhGhDwXWCIOWdhAXa11vWq6WTA5QDRNR2CVxEyyWUjDmALI36aPbgk
QzeSZQxLwckGDCGc5TCLy5BPBak8461k1hviOntkV/lFlRN3MfcgzaLZTLBZYLRhk00pMWVCw1ZF
W1UK5/okCgD2TmZnJ9OidikaKxP6RG5QiRTeyj7xyDSRh8uctqHVsn9yJv85HrrN0OKtckticVCU
fscD+z/ThxnS730bBbsK7GcNawdLzVys2PBDzR1CrLlfWcAbd66GXT7jfmFXczci5ecJDs4Wrs8j
QJl3a5pgUrvUB1AMheN4WvtDMV/LCm9wnuIXlIPsd6nZ0W0XdC+9MhmNJUN4hXehHp/r3tAr124Q
hVp67ItlUvWUSwyzvRpEf3PtstuIUcJgK9RrMtB6WJIIoAu7I11gddy//ZT8n1t2izTQ8VbrdllV
Nty2vFz29nQI+yykjJ3m5QHtdkjQsiHe8ujWa9+p8CjzkknV9KNC2OIxTLNNROS6cfJ3vxqeqDT0
eBqieI1WgGaa1XCd+Ja74x1FnBs5kexPlXFvJWpwoCH8G8nbXXFqd0viW9G6tAPrCdPZzZf9maBd
euuN3n6IovnFHCANdXSLkxgKin2VWRW4bLmhzJDkAqEF6g0f3Mo+t2yhw2zkTgMVoveoHoldZzeH
0ECg/G1zLIwr5TB3h4619QemBOKN3TxAyTS97zbm8nTvTehK0uUqbc9ToygYLgzrElg7Xw7xxcnB
KcKFincJGT8ZkzCnZRMWFrXbC3yy1nZCLds0JqgAMVgWqY3Zv1MBBIaYTF1i4DXHtDQPdtu/BSwV
FglWL4J2C+LlnsdqnsbPMfFQG3X0bGML7apkN2jZPworQsWJecNUnUYyb3GskTiLcelY/VFVH5SR
sTKMvPrBJg+yifiu3qjnBPap+nxb+zw6arR+VTo+IRH6wK1JXmEx8++RIQvBSY9nAOzjeeYPtsv9
/jOZCAYs/s+/MAQn0KCCvTmRv6S4fDPn5YY1hvFos+wgrlLSkBXU8zEdaTkLFIlSZZoFgbn5JZmm
dZPOzjMHIt4evJ7IHeGtZgH5iEocU5hT1Lie20Pns2hbpM21lhjJMaFyvQMGSv3n+OH41qE3vU/M
CvkeUrh9soJHW2fxwzicxl4Pqz6b6rtXigexHdhex49c0b9IvX1bwDf8mMxOCIwKmzAbcKwTDcLQ
KDCJNt6vKJm4wmDWG7uIYzmmZdSjfivjm9iqfE9PFEH6AOKWRSGTZ3+CFbvpuSAUBCltKTFnWSaT
9N2QmrgklCk6a63iNJn3ruJCQHkoHxDehjWRVVqTzAycRvQCr/AcDjuCOmucLsMini4dzAXDeIda
m+1oyjCW/dQ8w8U1ZAj1X+EXA1Zm0n2ply456brADREV4TqLy3g3jAiabKDY4qq3yLN3s+31nMfq
B9Wfl9Emc09cfgVMI2WSyQ9Dql2+MfLNMbotaOAPJzLOcdIG1+a+pe5DaF4FUbO6MS8DyLpFVLMH
q7mF7Vva5tOiWjW6Sp7UQEwIOEywTTKs5HaD37eHE/OQUlXfGmG9rjGmoDnkj4pM77mPBFMjpvwN
MBcurrJA6w7m33ZVgmhMZ5rBqZvdGCL9Lrq3WsXNSd2lWrM2cOEu/KrOt4FHiorXBI5Tmjn5aUHM
ZqjJp47/pu8ufE4H3SVrslHco3g51IXAVFaL8cQbq0evNQVXiZESAQUJIyJV/oSI6W5s1dkrq1O0
yXrWuknC5AEy0AubZRpS4fnwo79iUIc523flcQJNcwjcD1NYcoCjQwTMVljs8MfYMG0J+Pg+omwU
xV8k0Ic70qiJz14RA25jwb9T5bwESurmfbDgWnUxjXgtVJtvOenJevfuVv0a8LOqYjyGMduVBiTZ
ym0NRhOjWRR1v/KA86UO5P7Os3ZzN/+aRftCyuhLeNOi87+JAv7ApkGHWtc+2Tl3C1p5TYru/UMS
IDFQ5RcyN6gHn6UTC5RTbcuN8uNn7D9qibfz5gTDQ+/DvsfrR0GCZeDU0O5tckB5IwYvp4oJqRr0
bdbsaIhXAUSbKLEt6hFxNkzzBx8z+MoNp5LwIBaYeoupkG7CONOriUrgbR386iorPpdZyfoPlNkS
+ApRmirdEQ2AKUIAkJO8ZSkIEzkkWQY4bpm3JQJ4n7Y/mO1g2VnttOHLUXqhaK6nBDpfqMQFs2eN
b6Ws8wOwV5buK9njsCF8XWwKiwPH75pl0Q7dwcCgcqwrJ8KCFFbLHlPHUbmcJ3nhnH2fPCQl46T7
0m9ABXtlyV2eTg6Oe/lOZ9QyYyDl8bP2JdU8CUazi6xPyTTqbVjiX+oJA/fzLsiSfuXr7hLQvrsE
pLiph/qtM7xD0NxvWpM4d/dDrA3b95ZVA2GaSizZYr+Gwe8aOB/+oYxLOxXLTRKTh6ld0tzT0xRO
yRKOSr0YXIf+KUwOPY+3hYKGol6nK0kFqKfno556RsT0DGNh0+W8pPEyrnzyy3xAwlUQFWdpaHzv
EQOdO7Lm54mOino1GSMrK/85wg1/UiCuohjqakIoeJHapO5M70kVCauGgvmH0eTEtdbM6auUjl4a
5TXysYPi4t/Qbq0vIqJ/N49UwcrcbHmj3kuAQHh5lPSu+5J5w5Mww2YW/tytsIxUEGVhnq2CgWIE
z2jO8PPPk9lOKI/1Ff+cjakYBn9Kjf1SJEl7bEuU9cLMwosH+mVpT491VJm3OnO5boX0Ko45hpn8
x8jt7RRow1+Zcn6eW6E3uh3M99pzPyoDV4tlsQQFtYZ1JmNBXsBKv/evCj6eK82Nel2nYl9QtRS1
tQ8LLC62VqH39486cWm10yHf5hwnP24hU9HwNcOPGeqnxut+c1vOeK5q/RSSJXKpilvZf6uTdg+8
Er2jUfmvzjA1xGjKx6YgfRF4XDpLXMSruQ9uPBrxGo15PjZmY+9rRaOx9s/sMvmkVvP3bIzhMq1C
epOshWmXLznJp+XYNvXK8MjNh/dIm0wD3iJ5ty2G3zz1ADtrm3ZDWS8ya37ABTkc/YmCnQKMln2n
agsECq9If2Iya8DGTF+iE+KFQqwS+1fDIFCrmWInU60STSYq1q6EyiC+srhtT/ixd7zT630N0BDr
jDAoBIUCl4TTJZJvVEgAq6pMpoghhZuRm/SEeDVcS6Hbd23Xj1xRrroJxh2AL5zBw3xHPzU9SxKL
k1anOzugcXOc/DWZNpvg48A5WNwmzYTuJ8nTMCQnookglYnS45y30qWhU4WV6DlX17jJ4bQk+qks
xzP51Gyr4nnjwKNDQ+kx5c/FS89/s54TTEB9Jz8a/OO/0BHXegz8o5nynm8wGg8TRqtFsubLcZPB
9LVMLcveFxk38JnK7hUK70IjIEKRCNYgbJ0NyIl55WfWqxnLjUDyWru4LZD4Yt6GjXdJjQGQUVpO
yFbVvKgs7GsG2TAUwecISXtZ5iYeQbOkfh2HWo3JemhA9XswFrcJJLQoyE9AsY5lZ1Yr9rb1SqDt
EVKMXiedY7HS/Fo/xXOBC8iswkNZTuoYBDWFHt570HTbRNIvSrSriopLG1VHbXaPJhfBlLFrZJEX
ZLvRpNOhq68RL5aGZnhjFlh5wAtIGXBw12Buo/wHlLqD4WgsUeSEyjrGC16mx2lqHnV/9TseC34J
N5b8FxckqLXB3ewNkHnmZYWsKuz/xdF5LEWORFH0ixQhm5K2Jal8AYWHjQIakPeZcl8/p2YxPRFj
aJqSMp+591w+FJ3HqpEP7NmzwBbEvmbFM310z+lJddD0l4y7vUHmE+ItaPkNunB1WDS2sdjxr91A
MPsORmcvivqDlzPUmKLtMjyemokTvy8I/yB43LDv7cEtA4rmBc18gSPPAsszC85p4t62Jv1ezk8x
c4ByIwer/ENBhPPGmrmQbiuB2VUv/IzvaWk9vgAls7mgjpk077KwbJgRqVjYgRoYEXChYAdgm2YT
UL+ye302GoN8c3kyqxZhil+Hji+p8/Aau7r2kyvnV/Q95jHJGfRhexzBxTC9D0LfoWbyOYEUlIDe
/p7M10EghBn5+awQwhb2zOmzLF0Ev54ROZJzeKzsCySCcrODPDWjj0g99WjOO0Ma28SWfVRUHlod
wK0VODd2XEzimHz+DTrpKOxqAq95tY3xvfO9t7EVJ8syrcClIww6qV853Z6HUu6kjS4Mpo+AWExB
i1g/a6ANcp/QnZcpDQS3bmc0PzHRxqGazKOkZIwIbN4UFKikvi71hFU9v/Obut/bEE9KXb+L0+y1
6xj+euy1iJE3Ufh1MOx0RvxjOT8Vnv0vbw06Hv8sZfuGqolR5y2C0SdAsv9FhnCLaqgJZm2vWAjf
3BQJYzc+aOn023XA4zLxN7pFBmmH5rM+t6tXb1df3zp0czueQuYndURzDRvWR/Knp9O9UzZMOWe1
L7XmVU8cHj5NyyhWSsF4ki39TdxAflhY6etjj1z6FPc3NWfiBlohsmhWMSkNK1zNWDEPthyDjIr4
t5T4bAeHXESjcZ2QlnzTSNlvdYrSZvaGfeECYB0U0o76AnLHPVndaAOY7E+a+zFINZ16F7g7EkLC
aGOEHcgqorISnwoHOBqz/DDAzJtbOcMZuR2TLUi7XOuiZdCITkkXhhoZxMxFvmW6QVVeDkQ450UE
9ue40kHe2pV3JXs7QrnB8AG8UoTfe9x6HqiUWHo5PiwIS3aqPeYVSKa6eGsko1Vjqapopu8wQAke
U2gkiAaxKidKD5iFtcGUS3H2K0oO04Ut5lNmaSqxj23b6jtDFRoOKo4MdyiwhWq8VU0JJS1GPwgr
dYvIXB2ndT0QnUW03rTMF9yI4Tw0J0sbKmKJ16fFf87hNpBPAjigjke51WytIzlEo1TEzL2xvjQD
smsqoEUqTNsbw53wz5fvvnWQcWZESTvFKMeLX8txTrKiMXTelq7xg5i2GlnAfFKN8Wr3GmO3hhcS
9ct+9kPmH/CU4gxEUS/DJZ7awNUrPzRusBlGOxDrbGvfwn9kLyQUQx/nk7BP5orN9DUxE0YxyVUz
j3DtgLIs07eJT6cXy3c9r+PO1og3QZ4SQEKhe4jXKpo0+9cZvX2CZWwBMYPqCifz4oL0tVyTFq59
AkH20wwmV3Sj36ezTZE1o3rDXWls2/Z2nNZetatNJiOphAd1U+N7YAJfoZj9jdV8oq0Xlxobplhs
poaFByZw5BttKQDwWoKJ8pDcHBJAsJ7M8wevyb7cqtqp1pIbDfXxITWzp1Wa+o4la3ecGA86kwer
p0iXyNDiszk2z6KPdXRHXrHzBmMjYNMxwIzLEDTSO8i0hEqXCJW4X365Ie4YJFU8SYBgVwUAm3lh
1lAsGNrEfJGnM8AAhHBO4dmxq3ynJa13XHUGn5nmRToU6nBwe33Xwa/cGGuX7ap8IBNUWTszCQu9
bO+mpP9OzBSssZXey+knF4X3WkxXxqj6xIiawdoERHg9iMw9owutj8KajWPX2V8lm51NTvGxRy91
zLqpfbD1/C+NjfeaIOWIjsxg60sFpCuSeQur2P6jWejO0md+3BLuWRUpF/7CMSWNed939RFUx3pA
ym8fBxdBiV0Pd5YY1bbDjp9S58/ujXrAMeyycP6g9BbHchm653F06aXKmkt79qiD456fTTxcyjoZ
LwN9frCOFUjZUg+BPkrYItl+WevyKW7QxwtrVNGcwlbB0bAbC90nssL7E5KT1/RefeK2DorC8aDa
/oGG86EAaoExZe52FOQtkxIUi/cmm54H16WD6RSrPF4WMo1rG2ltXv3zVZufqsZvt6PmH12qPIZr
8rGIZ1A5GqG5TAcVW0vHk/8QZ4vTGo8Nxi3YmkZs65AXDWdjwVVsSKMJ/RmE+rKmr2QRmtFSLT91
ziIQL8d0bGmtKbhSxFJN+mR1E/85F0sA4vhXT1lVCNMi5TqmCXCoX2LmUoFns7xz+pxyoYua3AD+
sdJ06lMKQo73OAD+zBL4tg/r5MpBVdfjMetn0GFoKagNi/Xq1ROlvXSCMmNwK/OsiAa9XnZ1w/Y8
ie1oveUqm8yMpKziDdBTCx+LxhzFbSKkFRAkXaIN0TK1+O8HhyfKLrYihokOisfmjQWXCz3OuliJ
WlkNNWvUSspNggZtK832tGJMMy0/CxVOi4iomRKeRF4m8hz7LkNlBAmbgrUgAaHUTcV49UlFe8yR
NbELASBQNfpB9RVqDQRlTWoaLzdsdIw23p2Vc4e47Do2IxttQ3/1ReHvbvZPzy0nROQIqotOklPb
v+drexnQWr4AMt0AeVJPfUY8uFFKtiqoYVNNaa95TRUu4U4FkpvyXTR48cFkXQ2kHDtNs7tHYSbe
CSDESyPIOC7Xt9itz64HnnhufwjH4rVyrsuoQlfFzC6dO4cSIdBt68rfL3qKEm6Bn4faAlZ174UN
5kjd5IfegKkKAbJsZj9+dDr/YYp32mi/azlRtV0NR8Xv3m1bUopa3k9KqPmmFtOxB+mxGR334HGy
b2bNe86L4T3LfmLVfGXJX0JMwe5mUrV7905blvepjiC53Qh+6DT48N9Mx3/MfUL41gW3cUaTaRlX
bzSOeAROOoBMCB2gEYumPWUo9VMr+/PW9t1nC06H89ev6Z/FAROzyyU2Mv8YBspiF4ql2P1lOiNb
h/9az3QvzHv9z8jngz4XsNqXLx+yW2EBlgakekcD9Dzp3bn3zYNJUvQg56f5c4B7yM29IsyG49iK
3YpC1m7KDxjaDcA8vB6px33CP/WH7J/tTQ8YkFDGopgYvQOV8hJNsb+1l5poCfS3N0J6f0GbnD4A
AwbmAuJTmd9seS9sIezXeMn/8NRQ2eTURpATUFdjqr6ZlO4yiCoMvZbdVCbsPNH4PKFgvpSmk3+O
9MVBHCci1DubLrl2+3sU18YZdB0UfEEyMA3aln54uGdCIf2FTNXJW0+gpA4Qkb/zIu9eyfV4mNYP
Z0D1v+Yg51WG3qGdUNjORh0qYWdPrW3EbP0AdZcmpIDObkvwSVO9T3zjWy/LBXl0kd8NyXgmTrA4
mwZUF8cdng1Ono2BlSiQ2M7CnEzqaG162jwAjqZWaGGhpB6Rj2xvReJ9JWZL/qAhjrNg9V7YSUoz
yIxhxlPhlSoNgNuhli5y55je0qaRs+863PuyZwBZ2O1eIiLYGTGL96WZ26NIxwoZpne/TnayU2KC
JnCThnaYCkzWqAmTkbAX3rovm+4OemnL0pEqtF2G7RCb81GXn2hj//UpgB74K/mpGTsmQVkc2gwO
H8fcfk2mi6sUEElg9zvYKCw22/RAPCDfFud3SPhLvBlBnvO46heIPXFkJN2xc9NAo6X46gw4aeR6
uBDLdsQlpEyBV0q9ioWPTcDWNrboTLuSvVvFyRUI17lIQJzPDpkEJXy0vYCckeRz9i5acphi3H6p
jqQGWs0GCD8LoFuXMiXvWWUk+wQyMasU597LOUZyoM61ok+GpgzuZf4w4xmN0OKlp0In/Vczz/5N
6TKv2fqQtfoTdw0CmlrTdlhA8o2oevcw4fIL1QpwjI37DjmrcVTYVLaxsB+QXMjTuNj9tpuzfUcG
bugbkDxSGrmDubYdYzVsoATgcNj3RhWa6IJZRfnxHToF4zIDORpkgGtuJVWUSso2PHlHMVEfZpNe
EL8PU09KFSIzlrOZemyTF8t99WKWs8TKxkHPm1U4JJHMQCUKNa6/AOquciyOBduHs/Jl+jx4Izly
vVvsRMaqKFeEgKULMpIMVODkQFBIxLea+P/7/laswef8/5dVzKwbASgu3ouflo8Ufsw+vGUPpwdf
0uS9TGBn0YSXR0N54aIoyCiXnbxsyTdPVJAmPlGyq3uPvQy9bUMdEs8USgXsrYJh3Ki0+YNpAv0G
X9B3b145x1dPS+ecLacGhM6/FzelxGL/lTSurtkjwDA+49kSr5Ow2AlaB80hzUb46S8XrKVQIfSd
+wfipAzykQKFvS9eY4DJPtKhsfnBaMLIpvN57wGQjR4uPL94atyModp6iJHbbMnVNPZOPMWA6/or
N9pwwRFDL4ykisDm5DKyZjyCeHqvWntlYIWg0PXa59ZOMZTgAmO6ouWcCr+J1R20WkDoSim5TYyO
heaZ96mWncwSeYTK5Bw1M1HDhXm2R+9XY5XaayOONhpRlAHp9YZuYnmJBikH59aY1TeUu+us5+Nm
YVx2nsujQ8qOV+fO2UvH69gOJ6Tw7+Y4V0FVp3ueGA8DpJzgvWHO6h37Onn+0abEZDMSbyZ7aMKW
JMBALgkGIenfQRc4GdUyk6LKDpELAZuRwRoKvZoLrDWaHfy6rH1loLnVvQNqcpfmLouH5cgl0GDC
S3/rVO5auMFEs/AIsTPRWeAQVxI4afE9lHiO7RVQyNpqMzQ2CD+sL2mVRAkUU8Gl03WArIyMaVQK
gi80GgdsrwFJM9lWteO9PsQtt2ufbduJdwiP2NcM7LRr39LWRMHoWMBxbIKKmLhzxft20PcWJ49g
O+WURVjybQelU1/X0vvX5eMrJmqc1OuO7bW/WyfOFx4/SoAFEUVvjJ+dkS8kmc70zyaL9qRGwAV9
dqOZRCFkfXf1Kyj0tpuwDVntPytlIoiQkfoQG2SkqLGmGkB29j6mZPIZp7nrntppWSkdGT3ktISV
0lDqlw8aYF9ANYqe2OAJ2tia8eXqzZvVfpUN76uo8m1vlXHQdFjmrIml1fiOWVCHOIeEQm/FNiU1
wJTJh3GZ0ErGRItSwNdPE3aozdhYaC0lcJPFeHJ0jECVjUm8/cNAOkKpG8iqXNS1R8m4Meq+jDKH
myVLuNQK96nV8w+Z+0UACbDL2Uq1/Z+c2r/Yhf06o+mQi9WEBoLOnZrt12lw1o1vqjbSGQRVC0Vz
bVktwHh9i1NyhgmE2TATnyzk/iwWE5s8Z8eQuO534lZsyvS7ch2JQ7ChBSoNqhqbZkYWNAzr+tTn
TF7GZoHy232vKbONLh2o8dnJ1YIFrpZQaXXtZESm7p+G3Pinrf77QL+73kzlfoK4clTFY+kQW64z
C1QNUozl7Kf6E9BAwVDSX3ddShTdkj9DH5OWye/sTgh5RfI1tbw1alwOongumvkdea255XkjKlQy
UsSMofzRCGEdmxgtov3cUyiqVVhBJsQ7W96c+fA932ioJT4l7mrs/ITM9ASypQewsVgiZGxc8qJG
yzwPbxikwRup8eSPCyEWbOIWc0cSrH2W6fAxodddnPWO16PZpBGEKXR1qAJZxnS7ypVvQ8qjbBKS
Y6zffJYvmpNJgtGc74qZKgSbW6Y90VDsnWGNIOsOWfeERQISyJLUMfA5GEzTnXejf3/DCBSsw82q
Wa51zFYSFw4KmPiwrInc0qWeh7i8VKXAGyFq3sj5imdoDhMwsn2Pq0dTj4UgoLTPnagel+TBxaUH
d/6ZVcYfg3hrMzEOOKPmdboe7/8KxqNoyHz1ZhkVQOY3RZxdlOP9ASALptS/anD8A70tH1ZKYnTX
DTow+JdHYyw/XddmUk+BLAF1DkXJ2mu9aTyth2JaX6YESKxpPltek4eK8T/GmjXklTduOoajlTmR
pZXOZpTluC1a89+EmqdMRHKdiWsosHluzERdc108lLJC2IWsAfPybm1Hbsisu6tbkgrgQx8Hm0R1
yY4DCanBG+UERNma5wo6Yv+XtjRTRWISGoBaj4oj3cPiDYo1x/8PHVhl2RXd19fsjPd2dfJYvAUm
Mwf8oTfrb1JhRudoYb8T2QU6RhclBii2S/KDq+xn6Ib8XqTpDxalE3o8ckjt4sPrveep5+TXluK+
y6bllDBOyzB1F26OTLreFxZ8KPYzj8bK9s2Zs3MyAs6m6Fyo8REiOWR19oxFhe43lJ1W6NG79A76
SEyoYBX69W2+EfvyB803nheTHAUn5qRabipthwRzxpgq0f7lvvq/58k3A5ejqNJxSzxDE/Im/aao
CBmU3yfLqLEo1/eYdT47QWxZh43HZlA7LsUt6S/boNPc5nbe8aOZkMgyqI8K6zWW825SKHYG0THK
GkhokhPb51HpZ92MD7pbv6eJ3fNEWy0FRYVBjbgCD/LfOPrv8H9X7n0sFM66a2dyqRI+ORvEeZGK
UKbFm50JCEH1Zc18K/BaUjjWCf7cEoP+ZL3oAa/cLt1AxBpXZX3zTA6GiXPQx+wZfyLZGRBbhN5s
32vdCq9VNvc+NKBePNgJpx9f49J2SD3xWdE5SPlcKGQCfWs+l/2LP8jQA7Xny+QVqt58hLfmkjqC
CDyp+vqeNJUH6lxwaOtsvdkD2zsW9n3b39x2LJyVXkNo7NrHzIqXi+fISMHR/6qVjupH9IgjOWq2
mQfrECs/n1Jjssy2W3MzVb7aeXbtnlxvmUPKDrbzN12LK5i7FnEPn9ZO1Sd70n29WvvGFekxkTN9
elpxo/YA4xVOx0A1jYlcjivXNsWxqx2Euh2IRGib08ke7NeBoJIAroIBCvZT13P6ep8zwe91bg3s
glv2KWh/AfuLunH3wlh3A/bS0wDH7qSyGWDimJyt6VjamXZpwIBkCCGgLyPHRGlkh7R1MQ6LJjkz
jfpE4rM+j9j3NiQ3E/dKGNzWFDDPaKu7uzE2D7iK6LCqVjK4Sr3tNFY4e+Y+P0uXiwXmnx3qOmXK
otkfPcEw8LznpyE2VqQN7fi45tSongf+E9Z+kJSOOKPBpH0302K7sEiEPmEN+1T0xhPtAlrH+g/G
wiZbaZCHrN2TY2hcpwmpuKFavMhafTag+x/4gNJL1TY8tHoCek89Wirt9viInkXKZCIBHYD7BTkB
HoLs1DjtxSNval/h79hoDDS3rVH4UfxeeE8y1aObGmJiac2lqUJSpngVFFGTHN5bUT/VSw3yXFF9
r0yyE3TINX2Gb81vTm8hZwspYYGIVR/YnsErSvnnWYh49L8yTo+9whQwg6EPU+7bXevXF3RDaJQB
zmo65gqi4k+ZceTxZPGR0WPMyPyJnlLv9J8BMVVUlB256lryJyyPUPqZhjThAnTnEmkfAMPBPrsI
nNyBOs0pfHQwk/4Nt0ECkDXvMrSouCE2uHANVgcf44q4CD7EdwF+WQwr+CypTgVoFpRf0Khjspec
qf5sAnofJkbQsDH8xK/5nB7hV+KBlQ5aOS5Iowm9f8ngXWCvHEq5hrOB4cJYvwSZ4G3T/uotY4i2
t9iBZsVOLbYR1A4JAJ4iOhCbKbwqPJj4agKR3xI0CR+D5sB2QBKiQGmkwfbxq5Xbk1Y6mLVxPTk9
4NmhHFoGhsMvPtg2zMbEpmMhjjOS+LMvyuj03ZSWPyy6rFgcfLNigONbR99RpM+onPFllnrR4MXw
zWLsY9YtEGo0L6Nue1vetiXC3xoNhEA+5890R95+yJDnYdP2QkvTn80W7p9l5MhLjOTIbDMNi77V
Q5Kf0MC1xE3GhvZcTHVyFoaDuG/lnMvyQuwdaGNpQpMPB6p9K8bV2gpI5p3u/Iib1kI6KUFxix0B
0lvh1SO4AA/vtq34cIy1ZY2P6pnoaIjivvtxyyI6mm5HxiXmVSR41j3EzR8YdGk4yfZf46Uwar3i
N01I7oYmgWhSL6aTcxi6Lrsy49kV0jcuWpoYbGgkAlR3qkNiVt+y5VYZnGyAh3e1Bplw0gbtgsga
cwwpkKDZE70lThJaTyeSnteSgJ0hBwAnxHHFWQ92yHrkj0tX1jPxb9zpnBG6FwDrf7cYcw5acZ0d
/WUqLEZLWsIGseAkQVxxcJo5XMo713P3VZ28jPX9sMTbvJ1o1YYSlMK8k0BSL6mLIs0DWy5StoPt
EL8kMQU31MMS9AYaVqc82pRzSe3xSM3iwWClwqaEN9txT+gwA2fJWAq32XMyYWjpJv+NcM0X2RBr
P5bV1tT8J4ngP5gZMHGRZyej6cdo9tPLNEpnD1p7YXSC19fN/D1Lx8c1ST6LrksZK6CkW/CmpBq2
pkYx58m7v4T4Dg0tTFh0OJ3YpOD4YD9r1yu/eXoZO8EoHn3g3u2aO7NCh45z41RegaDXDL6xfxCP
AllOww52Azs7oPUJgmEDHL86wvHC2O9gnNrkRNRaYOm4IoyGfLCu806mzoa5QSGAABTrgx50o9Pt
6qR504Cigyyf4n3N8OdW4gZS+11iyY8O9x0HBvKVrpQHL2uQdo1hZRNQusjbLyP75yHl28ElGABF
8pFl0yUOGVofcUOKN7kXTJPf7m5uvUjOaFIdv/4aJgAnBOKyW/EquSFi4oW8QhBWmbNziZiDIaaS
7TiVH5NBtVF3/CkZRny6GgqHdvXhL7tbshHIzWnCpQfqtzQYjUqc+IIySuJQWFnj5HcrPcFG2ikY
s6T8zpYf7C1NMHXUhZNKkcsRTJA6B1lBiC8L+9dQ/QVjHQCromJ/MiWP2pR4+87ojuOMrjLbjsz2
mfKB4SwSGAlFShaUDVpgjtuIc4wydTY4mNWKfjVZ7kccJht6OmA/DD0hpQPeVe0HEb7cOaPx68zO
p21PlBNF8oIiCsEUvkN90RAPp4jzYbEfb3+xX8EGJVhn9mwMmwlBbHLxkiXZxBrdg+J7YG+hbef8
bk7xznJayhBpIBnlwjtnvV8celBYAeOmICtnGD4D26vOvWktbfeRDuSL8Altm1RTSAXJTJ1qpYF+
jAyqDEEUeNsU1Ws5ES43Wk/4xY9YYk7GYn4pW7tTtzmkd4StiBh8tvbKrPTNUKirQZvK5PDeIZ+a
t4psQHtrcH1JLkCShFi42wgK2KDZUYMuRbfX0yTdQ2++xqNJHUa4ykbXCKXPStJi8qOz1v8WJ84v
c6znFwYU3KyYIyCjPVjDbWC4NFsbGzyS/34JLYV/s16QpEpYqixgdEXftNyGaM5yknCmNnF3gNmZ
c5VSi1QMmpV4k7MfsfndtgIoJlXcfrGRN9eIfBHv3Upq8xE9p7XRB+4KMNJulu0cO4FlbmafiGke
/UbRgJUqYH9RB5oyrUig/toQ1WhIcs9yqPFh5h3QUDDx964YtINeK+pIGwZEjp6zkzUIYLd+SjX5
48KADZr+aiV9RZ3coRdrPknsmzYMPJBt1owlVrVFLm5fmrjTgrbrzHBuc6qgkrQMbzC/rYYfXtN9
u7ERH5J0CfqJWa0ceVJgx/O4d+eyb99MiN+OzpUyA4xPfP3qNf2Ty6jQrNZHo2E8mbFDkR19ndGi
1dXLZ3e08N+V4PSGSo/0qQXWhmKEQV0Tld2iEYDZHsZ88Hbo9NONFCnSfzuRBKkyEu4Nfd2PHYvD
pSuPWeURGmfw1T23QuAx6q8DhOypNH8kxfBWs26mtGR4bvr4jWyiI8a+Y90L6DPG243wFNd11MXi
mE3mE9FIuzxpacjKV0F5YsXvadoOh7JbqaxKNCiavylpZIJMH587XJMgnR7TKvlcwHVv2O4+ogN/
tnw3Evb8E9cqygz/iLjFD1HQskLSxqPBKhIWM7PAibvcXK9Ii77LUkYtEx/e9+EEv5yJMxPCar15
eaFQw4N1juR2P/h82js24/RTOsHVBDe6R9awJ0xQxVFZJESukLN3RNVooWiQC7ndkm8VSRU7zdRm
kGbiKFNZPmQNeQjC+ZzH0j3C0oWOdHOnQbihiB4RltTLfJYT+nDHIIvbgIpaQe0PDRqTcP7s7PTa
SlRz/nr0tO7aJfouBqocAzYOCff+xd+CJ0Uju1aXfM4Ns66563dVC9JmcZeDU5YvI8lCd01sLU9N
fI/PqUQUpMGPjlFiLQYjsdOiaoLLOyasN1w8ezpkHC2+qrXB8NYsZEb/D5F2t759gx/ajY8LXHuB
PJduavMzH7THrjLfcpcnIS9nBB+ctr6awpXcb2qBYDXcKhJTkxKp6nxkPvO+mYgrZJUFo/7G2bou
GloWJEzrCFTHqRyaTuoeWt87YqzF7aL34UBFGXQ5VVoKk7291duynZBK01Y7DGCRkcXkrPBykZ6k
IHFzh0NTgbDeQa4Z472pu0+xkx7USs6HZIJbGA4Zx9oxThUtycjLV+E0wwLYnVfIAsclnQ7eTJpI
FbdENpCak66c6X56NOyk2E0oNyD52ZdOdn6kLyik4VsKUHWSdlP4t6ugxBy5xDsiM5gP+FkeTVZj
sfBK5cF2ewqT28nTYCWx6G5axzZJ36maXa9b+6KUFJXM9yIkkr8VuKZMvzIMvudl0c4pC1hDSuNg
aCjlWmkXbKiWf5x4+XlKpq9Fxuk2nfp527dWEfXahMavnvQjHLbQqhLzQFRJtp96BlGO15x9bXpA
1iFce0HUaTLj1pJ133ajFmWVtYABbDIAmswmbUMK1PJiPVcKr3NnuFt0guNx1jUOapesQ7n0Rw/y
oTRBF2Ti5uAWxon+6a0jHj6Zy3/+gMmwm+WTpvRfzfHsLUf7txGPOE0Zp5uA8HbkrYNyRNYUnhM3
na4tcZwqUXwIHWx3BwxCOzMOXlDx5sibOdgY3ePY6jFy4jwbEibAqnX1AAfzUc2EfiVEOE+yvzcY
Ox3E6r0k2bzNtSreGb3Ig8o+o3uf7nK6Nh8qQky1ksFB/ZCg0PZOv5ITxGKBqCv9aaDQCdGnMy+h
gN9UDgF6zf0SUwdPmSMCSj8PcaS4I26EGbQa3oUYv/VUPlH96+QxPrUmIYxdW21HBLKkazFMq6YS
PQpWLmXGKkAWHgA6POvO+IKqRt7zNR+JNnapbogs2ShZI5DNQJGnMymrLf0a7xP6wIm5hG+ADO90
isOZcknLrx6MKLGyhXBIup5Hpw6+Fr3/sYz13fLT+zgj8kyQ2rCZLeuL8QT69A7U/E0RktrLl8Ef
80SyGmtcdC0Rs9+9uxJlUKTZs1PxZ1Wz97qi4uEpNx88H4X81F3tm7kdMWFGpmDb0RrHP6vPJ+80
vywf+qhLYPajyPLLZQyJiu1D1pt3VO4o/xaa+jEBit2mpLS74o3dwudo5SC4ihrlercpdFaGVinr
42KYn443WzxtLH3rPHM37qrqnZiWR4dcrjvgP4MUjNiT1Q8Sc2ijDIZZkHGlbhOD33fRXMKYkMcZ
RgLxJ2OR6eo365fkB8ndbbNMQIDYzjnl08RSRDF/CzA+uy9cdWNgLyVKJqM91ZgHDkV+myW0HG65
s9gnPKTwAZrkas/AMjiv7mYG78R1oNRxlu6StIW3L9oatY6nf2JX6u7zUouMYra/E3b3wO6uPbgn
klCXSzMKguUY6E9Tnu9nof6a7mnRQSchNvBilJdC/JvWtqG08n6xStuhKdSbrsqHrpAfdXeeJSLE
qzHpvBAoiOY2Umamn2LhfzuO99ktNYmcOU8i+/WUo5qqjiWdjXd/uOvmaGhvygzPPuF1/pzNhzhz
3LsaZP7GHNwAxsW3iyyNHZygX6leKnVWIkUxDvBgiPEda7X9aMcWoWML9wwZ7ia3cG3uGxppdzLi
L2tJQ8kxyCVzm8aI9gkvwWlxhrtecfp3JnkqHauT3eQNSM9astbq3vwtdLYzg4MbsyJC+DKzc08L
RgAjkgc2g4hQPUtcjaKHyQf566WpbmCpoToqks4vKTsF2vH8qbSU3CAu1vZI08njKt2BVdqyhJlK
rKOwqyJkWztvs1zc/CbLPwtm84lE8b9mncyHBNHlzqJ3DDTupYySfCoWD8Vf+TWSWEU+nZdu4CO3
AcXj1sMqBSGx2OeZfcI/8FCMNGBFK8toMT+WajzYt5SnVbQuH2f24I23CAK076IHDNboYm+7jncg
mwfu3i11y1Bgb8Sum7UjcZNNoMB2Btig+FbWGJ0GIzcnMb49HNDR3JAJXvuEx8fZu1m68wVzm1lj
7KDZXKIG+K64FlkDoqekfTVBI0Oq2wkfWeziDs5GkfA4gRagYnYfMoGnwrDcS8/Exc0wznEzbLzU
ak4ihxBrt8N5nsriyezmD4VveGpMWDMhFELINLlLwAIZeWGOaGBm50PI3qAfVsN7nebqariIXOf8
zRpxixaQH8v4sVQSmEgMvNYxjZ1tynstrf98erEtA77FtE9VTtCyU1vdvp6G91IXMDWUfbY0BEPU
AGYEHofQhV4+GvqoDv39nCXrnStr+y6ZDH3n4v4i73TPtJJdxozbaCwS42bvCPK5nR5QeJNmRg2R
gxnEVeR3p9SuXpTZPhcJtNluaqIq+Y+9M1luG8vS8Ks4atE7MICLuTuqIlriKFIDLXlIbxC0JWOe
Zzx9fyBpp+SU3ZXJXDA6mgtXOSWDwAVw7hn+oWzu4kQlhxm8R11D7swHgLfoNURRbUpX0gnKoBQm
702jQPwFZgxURukXjdK52wjivKowVTJiB7KaW/ub1Bf9NJMV8jhPhEsJee0A2OXN73+UhnvXUR4t
zLwuFoUpRRuvlatLHwTQOiKgNbUebtTMnnlO6HxCumwaaOa9riveWyeW6rU2eMaMCS5ST9HSFbFy
Cw0su5MGH54V9b17C4TC+sCGS6+x4cSonzsMcEZ+WWUXs6it2HYpoa88IT3RoJNhu1bxyvWTrZSl
/VUzitPZubutBCqkXglTJWjujBwme9Woj7a5wVrCYVtVspXzyc3DXYAXNcVsdm2YYPh0XVuHfQeb
PhVPKdToeW2ApOP+WVs4WsJRbvfkbfDgNTZ30lYpbXm0dKsudSrfuSLhrxHbmbkWjdxyN1OVzbge
Zj5uCpdB6uyaaEhu3D65syWb3kaUJgw+oYPmujK3sFSfe7KE7GbLOJBZRTgnKyBS4uQDAy/I5jKa
KlDEQ2StI7QfqfMvTCex5kqPlUIVyOaN7VYLGOyLsjMWJvvCowd5sxjiZWmgpSjVTrl2eijyQIdv
GHVUSy0wIcHVcT4LaXNcpgnYgswbHDiwXbkCYEfggzcPq38cAFqGuRJQJ2QlEYuqEM5bp6NWbiXH
eBzUByD+05JosZaNoF6oNUO7pnHpfFlSiamT+Jwmpvsx1V247Wg9Y101fHKl0pwjQOdc9RpBhdd1
HjohQIaxErRldaq5IL2FwqCcAesHzc7WeRLVV+Td+WqIRj4L/ZEFZnAikIztgFlVo6OMYJXou4ZE
euF5S7ejvm4b/TonXF+PTa5pE6ZUwxTdi6YU6js5tfChGv9KXYIKxYDJtSP39tRTRbm9jPI0muYh
GMNQT/o7hZ1i1iTWZdm3xianoPFQjUqDBpWsBL6dl5dLmWHnu6CrnuR+YwwAjhsx1Ousb2BLxcPG
E7q61IgMqGzg4ZbQh/P6J5DG6towjadSeYtDdnrHnb5qRrsHusyobWMkMg91gQwWLx0hRVwjeM/A
Mn+kgZ5fDqUvbzIX9egGO2ITVcRLs/ajRUzqDa1MhsIMwpmRWjyvextBV2skCiXyVvYxMgzoaKOw
4S8EYBkvx6OsrG67zPYXfgu1Ymh9565W0nlkAEv3TJhxQ3WBBdk0B8d9X5fRtlEIIFHemFelL91g
cLVFepL30aiSZSIPH92aaAkJAtUmTEj1KJhJOL3P6+Rmv5DEFLp/CIj6KMNcFF7jXvuBtzL1ultn
9C2UREaby4qIVL3lXIlyeCi6al7Z9G8DXe+XcVXuXK9971dS/jajqX8ZKEsrKdStxSB66ZUlOggg
iAYGvO/SFgUoi7eFxoherBSojyumBvVlXBTiSjITckulNq+A/D1atHH81hF3DG7ZRVo5nIPhzWaZ
72vUPOXSUbR8mbZgTyK/yi/bUEN0IrQWsBm1hdAsZU0XoHAG/b4pqgSjWGXrZ2t8p+rfmBXZOPFa
lLdUdbCO1LkfjgBm3ZuiFfMlyzFeRrL+k2z4l6ZeaMgbD8HcM2A5FvGAfqSkv5VMAPOtQV2XGWSd
tMwSUWTAdMmyjLSaOQ5kBNBsFwgCvMtAy6HQjWCO4d86qfcBGbDuYsBkYYYiEdax3LOiTL9aOmgv
rxQVav5ujVLbQstSa120frXJAEwAsgMxCRzfXxZxNEWGNJ8FUfLOiku4/pWJiFgHW6O0LmNZqaEL
A/YQ2OduM9jrU2TDk0slr77GZh596uR8nRkz9vpu06tXkKfLOY1gdxr7dnCJ3heKuPLgXQ1u+14X
DniKskLWqIQ1YgSmtkl6KVqBlXlflJr50bAY0Wh5QRYz/tUU71sUsD74finWbWGMyk5fvDDqNqpf
Xg6CfTRElcpzXbTbNWs1INsgh4A97hOqExCGVgVTuNkCS1256A5eBEr6wZYNb6oWylugLu9KAQNL
F9idycM7F1teEUv9TYRVjq7cuqV866Lk4shGiZ4oqjDgTR+TOiYf1rFlzczkPYjW68KCxSSr/bTB
Jx3xdRL8rK9mphvOOqR+IMBUgFsLdZMOy8LUVx7k+ZnZIH5j+2Q6q7g3iawK3YRyiLN5kaYeQiXX
noXGURU0X9WyXiVNu7Uc57faKnT6xriKBu0nVcJRGzdX2HcjKEB8DEN949IUv1BLP5nTx7c02Ozs
4ihJ50zMWwB76JW2abOFEfLIL2FZAEWa2ILEEq0YzloK/JUhfbZw5gMjC4qpl11KQ4AtdItKTUPC
rmqwAysyWFK0F70QB2OjxilB0R80f4hmWn4d56MOAvJgAKluvRaxn16WYQsFAD5gXIrVIJCZgZSL
72mVrhtEzXcWhqYk3PAVOzle5S3d19Gz9CqW8ctjyDotNTA/fX2D5yr6NjmY+B5xjMJoNh17CUpB
lYcckzNclYG6MXl5l5ITSNOG7yM90utp0SjqDSbLsuNtdT8YPsio7pgNvHXJxyMjAx+cN512ESNE
Pyt4UxZB/OANiYm1uOrthLusyhaWVSFw2jCN900QytddXW8zbhwtoO6ibgRNuBYqNfnmcGtHGGsy
CKtWChsS7ecRYT2KAssK4v/qAInVNmsSMke7MOnkUnomCopTT5BvjCs9N1auG9+ZSBWT3GBA0poe
CHRruFPvoN2Lje92d80wzht9T5/FKfIfaSErV+jmophe6t2iZup6iQFIcMm2YtwJEETI56DC3AX1
kzsnXFCBF5hpFEaVThPRNQu7SGmYI2bZAg2b4YAIvsIFedcizH+ZVnSMCbcIH0ugk4oCfFzfNx2a
csAyzCoXl1lF/8LEWW2JOwiviowMU1gPuCUUIrjI5CSZdyGcTVsBAAVHq83zFgahfUkhmzxonbTL
Yw0LR3KR0A7sTYkpwe04ixJDmL0dzViliOc4d+y7RGJc7FWW+7bDTxBdTnuJa9RW7iPGQUCo2zAR
OCfKTBAqpn1+2wUzn7e1Q9iK4YPs3NlNZQOVc8tlERm/wazGuEHmmvK4uiOLG2kedPcqCG1KDdlf
KaQRdlOEOIV7AlAQkNauMuytgssNFMe8fmtqTKY8A6soL1fWkgU5cUA1GAGzyHpwSzDr4CBDe+6U
gkwtN2/CTryjDVHhp4MaIa54V4FWQg6Ss8+Bk8kbIwVtn6RxN41iR5q6Q+Yum5T5U7Qti21cDdl9
56SfHV8Fmlp/VstPXhO1KDHCRlKMGbWNfpvAiZUaL19ZMqQttQFHMyCf0mQ4T9D4fEcdmVxFDtyv
QKaYzz4Gich2OB1MHTd7b1SB8kCC/1uXukjdpfpaVJRN9DCRgEIJdplqDj2eush56aEvhTQjDKvC
QbGEQSGVEK+1UTAritgx23I9WOVVVcbifZy3DBb1ttlmsfxVmA6buqx8GpB0v247DzJgrs+MWFXn
kq6GCy9BO5U2NYIXek/fXXFj7GbuBt1bmh08lsCHeVoa72W0ZtXCoVa2EBVLtA9ZCzGhi5E6UFA2
oYchzz22YMqrjWI7y1YFD+B73hSnMdJithcq7bliVP5UgvMQ0D8a2cjvhKAdkCSDNO10XBNBX6FR
eu0mBbuwNNJ6JPRQUAS7SMMHNUnvtEJRVnlhEPdcfWn5CFBUfavP6vVQNv08jFQUA3PrThDPIvpU
fVH/NtRo4feMJcCjRBeKk33UUAm8SOdgQ9C6B0sHem4HyVO+8BS4lLH/EdcnAhgeCaEhWxfEHcak
uepuWspnuY2nrgIurgiAMVq41DbI/9ENovtRexuptCA/a0E6k5WHQejsRdlnKyZ+KehZkPYa/aqP
xdYHyzzNckPMNHIJGg0XKKf3N5lR3JlyD19RgEjv9foqqV2dHMWDnGb290lKahGLaKYH5F89L/BV
H1Gk514FXSaoII2GND2tCHUKsgYKkAhlFTzqUN0GOKDSeQ6qfNuHeoVv4WVeMFD2AaPL2qcwJe4b
uXdnDUkzh4PO4EftgLm1gC3D/msTacOcAm1VmWW71AP/2jLfKnFkoxBVXVgJ/J90ENpt62OemKND
kcOU94XAo84tAG+WNNLzJltXUqrMZZw2Fp2rXwauTW9wYKIyWG46D2KdzhQj5qu0GkVlU5QzetQp
Vrmfhuxx4kZKpa8UgfUMblNPyAHt0QmLLovIRpsWUkRGBTPCNYWy0KGv5E5Dcg6OujKR5LL6SP2k
6vZDbWJmlvq4dUZVhpSKhkIpI4eFkj3kSQM8swRmaNVBMzNgXV+UUCQX4IWeBAYEU5uKRDR1cWN7
zldzjFQ+heXaSJN7vL6wGqwRdcOIRbxrasuZynCGLqgZIV7WdbcJspzBioNeDcbYbO62dw/JHPcF
F3JylkGSMEl8pqqGgBGcAw9QqQsIoQeJSGmiMlFqw2mbNP5V2jkLgSQ6AFEg5AVyLZeOVphXajbs
CNDpxq35wzJCJIADKqGkp9q2nGGNZoyDBYsqscF2CoNnNAJofZiMumlfqlFW3kY+2Im88pJlz0Bw
2+VC2jr4MQSlBjgF3M1FIlXKTAMat8YON1grCcM0r8Nn1Mb7BxjohZFbFrbImFMqCN96OfEv3jS+
h/aBAgleMe1PgSLoRGOYDDET7GVsrJyYHDx1mo9yjs6y1tOMpbUNw4Ap9qAb4cwRBmK/3Qe/Q6xK
ULpdyLn1kDQxis3VKmOmoqvpbZ3fhRUwPwsLXVxosLFwSKQz+aOstNuC9saNbtPUqJFSGb3GNhih
fLZSZHHIInvMMnmRyYKEPzNyVA0Qim2RdxirXJsTdn0EF2y7uCw9/b2do8ug4Zk1SBQmesUfsKGB
KNC/ZoovA19EfdYpmzmsmlVcetO4L5aqKq9zOfiCbEF45SpPVEIaCBoeJaVQZ64mcMsO6KG2mKyR
BTeXTqje2eZH2fU+62geE5ahEsS+/1U1gq+iCLxLBNqAl0nGTdQALUcnd9san/rCXUMrmEWAgkIs
olZOoaCHiuC/GW8ilDTgwDlXchDfJQj3MClrSA0T5lL9yKA2uH9lZM9pocP+o04K1G24grD+JIYO
IndhP7iDzoyoKsm8EKmrg6+KVH0cyZTI+qjMc/StSO+BXNE5KuqPSRV/hof2WU7TR3wy7xvf+Nz6
yi2oblTgiF+kJZXbWVOpk56wHygvbjQlLgFkXjVVdWfbEmx6jhU3DD9UXIR7QYaklu5XSaWoYHox
ppSIkrj3KWKImV09YNVHqlOugFRfi2FU1eCogU0dorYU02SO+JYDCZRKGz6ye6+X4jrwrH5ek+tP
EWjYasN9ItuLwFfFBa13HthwixdEe7m/RHk8FTcsZ1FPVt7xKPXOg09Zgk/sR3lggOhRXqDG+UDi
DAHNVbd52pGdOcmTEbwfmMjiLRMxRtUeAvTaIkeaZRor36ggD53yI8zkm/F/7eataRL+NbEmR3aW
aQNZLxrlKhVX/8yeWVt1C7Sk17j8UiPUKzdy7nUrawCVTsyaFRS7S+j2AF8H+Ute9pB9eu5eJq8a
C1c8VXXmmAGSW4FnqLQv4VDf7QkH5p3kGx+7PAJt3e7gnV1j2YRbjxLcl6r1HsG/mwEKoWA2Xdsp
hlftp6zvr0MfkLGsaUs7BUGjC7GpoBNZcrRDff5dD9BbH6on7NvWhh6biHOpzqWM9/pBzv7/LTz/
NwtPWRHC1HDb/LkPw3QX75I3u+TxDTOW5z4Myvd/fLBiMAV+nIL/iqCYIeva6Md5tGKQJ5apGpas
KAhHwgfA7DdJi8r75z+EPOEnprAMwxIKLn+cSwk18vAj1VDxYdBlHUSoULU/Y8Vg/+hXQJxXgZDj
VaBAqNRlvui5Y3JWSDnek9AKFZxuqSVvzEJfZIb9QMqPfVGg8HqaqMRJvJuu2GaD8RvkpkVtf0Ki
lrxQQhjGG96HNXhlH9tvTGWDzRAUV1VL19mMZq7TXNPof58LiH0MsbNBXwQDFvLRpR1KeJhjboBq
ZG3NjRa/AYy3x2FsFKCfk0er0FC3RgHTnbynzTWGt8qNBn/ScD93rsc4055ZUX5PVX4/dM6MOTUC
/Wi9AyiLqs9DdN+79JTiYaF3xtzUYPBmFvSKeKNk2k2ide8zlYZ1heGuLs949RZIzVwEo8aJcB4G
yrep5WgPzC6WRRvcxg7cA3NUbS71AiFX2hjkk9vKNZdqVtJm0ptPFbFdxhiK4QXKa7K2GHHFuQSJ
Ka6+SJCJGK9vNBzLnz19r1hPKOONSiMymGT0juXhGm+kKZu2ygPFk/ODc3Qfk4zQ/teAUaEbmRgX
MRuV2+a3et/fmoVUMm4MQQiaM6mGhcTd+fUJaD96b+s0rGTTkA0dPIbMJPXlkzQinhmz+/DH2bKy
zN9YdTHv5AgIXK/rM7CPt1RnYCud4Q7F9/dN4qsbHY2uVWyoeM1cPPUqSkGDMdJXQhwyTAW1LCcd
oHUWS9os6FhYrrSSq5DGSClfanoUT4Fd9nRqCjZ1CxXsVoVvPoLdU1ivS/xc1zmJ1oWHExnNPvEF
ayAaCN2wrYFF0e7GSkEoH9RcrB1GjZT6a2qCHOxb5q736/N/JpgeL2S0Kp7tLYm39VPRv30qa1Dr
32yCx5/uzU8ecM2u/Kr/s7/06wMdzZAP4flLilDFeAaunyYvIqzyo7fy/pT2p/KrI0Q7zrh+fCK8
iomqC10RVCyHzz/eMCxzjz827QkhFvMWg+Jy/GAjz07wbIV+tga/vrzDYv76d15cwO4x9pOpX4L7
+lI9XwLBjvHs9fx+W/64Bj8c4tkaGKyBprK1WK+tgS0mFvqM9t7yZ/yFw5qf0RoA3GPj/DcfhZ8u
gyImBndYWDIB89kzMF6/Ojr4qPL35TmvZ4CUAh8340e3qJ+8Cz9dAGFNVHO8REQp9h82lufroE1g
P9q2uf9z/L1zexdI1FT6HjL6Bgb/R6jqqa+GqpKyybgj2dp4wXxeLIlpTnRLV/DD0g4rdnavBic/
JrCnvhsYgpnCJkpYrz4apjExLVkH5rJ/fnAGO7dHAzezw+P6pftP9yn9K2FS0Sc8+kitqDh5PXsv
2CNsQ9dQ7T0+I4eH7ozioypb+qlvguBRB1LIa/V7FHy2CJY10UweEZbh8CaQ851ZkKSsweVMPnkh
lIkg1mq2frzSl1HSEhMZmLmpyzwl57UC+FQczumvvwNCnximTcjT1de2CIsfy7Zh8BSc28XTCj15
g1S49abBM26x1T57+E2Ne44hiGWeXXp4jP/y/naccN+tCbpUKnXd6/HfnCBBqJk8GIdd8vzeflIk
UzVP3QfpxijCFpoy7nDPnwB1QoGgCd08BoXz2wANoZwa+hRtYjIbF5r2augjC1CIDsQGelLj5+yy
IROYnyFOfRlIBMgvBeH01XppjAa6MGxDiMMynF1QUDXjD9ayf7pYMCak2dTFx8J4bBc+eyEseQJ9
hNLaOudnQYypHJv0CYGRotEW5tgvPdzsHwoEZaLbJlmTcX4BQdWtQ5g+4ertiWJbBEMe8Wc3n0Cg
ajK5lmadazJIW/LUMKAqhzeAvvxruRC1IWWoUMa2/v5zfnuirh5D9F9/AiiQKYmwqZePO/8Pz7/O
vmjiPP3tx+e3CMey4NTqEF9s2t0kB98C3ssUkcxYN2hP0EY6xInziwdjhkQSe2pAVCeqbKJTo75c
gH0XzZCFLR+r5LNLDhTKlsNd+euvg4JxOtdHIvh6amBMNNkSPAjHNPrsyiRQQ+M86aQ9kTLJwmje
YHd9NTDaE5OYabI/fP/xeRXKjD/Fqe+BYk80OgQWjaHDVXKrX26RimzZGu25/WqfUbfoUDKqJwdE
Ih4NQ2D2xwzw5c5gj7U0z4EpG98Tp/N6Co7rcGrRJCiaSLjHjvT3C332INgqo3+bzgENisPn7J6H
sbFxYkhgd9RVi/6wfkyGXlYLpjURlmUDZjhmEee3Oez76OqpUUEYE9lQLDLGV9MlW5sAS1JMmumH
z2Hdzyg4CE0/OWekiaIzqNG012euFosgiJu8L4dFOLv6meJePrWTxETF0hje6mOr9Fk8MPUJ2QGN
aiqo/ef8rp6d+9Sr5z1ANYMeCrHvW9R7vggERSoKwatwpotAIm8c7swJyaIyYWzLNvOtZHi5QxIU
mVYwbznObs4oCnDWlgqt9NTHQDEnRDpYqOoPDQR7IjNHoHl0uP3Ht+2cVuBQLf0N+yJ4rXFg/fLe
kx2hzjJCAo8p9NlFAZXO36kvAFkBcV7RZZN1fPb6W+bENgmy2rfM8eyunhdgP0w8FXLBLkBPAMyC
ccyCXxbNjJZ5/YEx6H+iSvg33pLvKC5Ey6PHPX7LfypfQ3D97Be+9Uz/+PMjbGmEIirAs1784gjn
Onz30x4zNv79Xy/wKHto1bMffoNa7b/n+M+PF/jHr37xXd+u6tt/XPpPxa74gt3a/quPp3mzi0GB
/Xfy6BW7N3fF7vGp9J7Dqw64gd9P6J//eHG6z9LiXx6/qJPdF28XvfYVQh5f/pO/Atnp+NthxsU/
AMNOPeyF7+2K54c9DJFPPexyV/S7ZPf8wMqhH33ykf34pyutHLq+p37F1S6O6zf/sYuz/3qz3pVe
7L9YIeZfY4p86resd0UCxjJ8uUiHKd7Jx+ZViH448L75deqBN7uw9HaP7dNT9m0F9oHgMHw/9ejX
u0evf/01PdSop37B7aPP6T8/82O9c+qB7+rH+ov3VBT9i4Mfmm2nHzwJdp9fHnhfoJx64Le7YFdW
3u4F5nZs3P0Nj/e9H4b+i4B1RCmdetIPu9iP3tzsHuvnK3LM1089+Luq2hWvBfHjSPXU4394Kqs3
F0+Ju4tenP0h2Tr16Nc7gjkBqypePOPHduepR1/UAUevnp/3OG/fz1hPPnb64oy/z/FPPS4b/3f2
zo3/Jf3M3V2VEWSe8uV1HAHGJ3/frxIBKsEjjPfUr7n2cdR7mQ6MBz+Md049+EOBg9zLJ+h4cLL4
Uw8+3T2SiI1kqpudy81Y7pqnyP923P1eMl7IHslz6neN3zDe6h+ODl527POdevTrXTKu07cDHU99
PPjfsEzXTy7Z5K5/8VZwF8bD/w3J5PQp8n5c9BFGzMj81GX5d9hy32uDv5ZtX7JjPfo8PS8z+f3q
/B1bF5JVu6ryyz98w+8I01NXab/P7MLxQr4t+f4B+r3sPPUbrtgKfnr8v+ERenji1XJ/zPF/7xud
ev6b3SPr83xxXkX///prXqskv7N7/lhffmPtvPbPXhbP4298iZ52xb/+BwAA//8=</cx:binary>
              </cx:geoCache>
            </cx:geography>
          </cx:layoutPr>
        </cx:series>
      </cx:plotAreaRegion>
    </cx:plotArea>
    <cx:legend pos="r" align="min" overlay="0"/>
  </cx:chart>
  <cx:spPr>
    <a:solidFill>
      <a:schemeClr val="accent6">
        <a:lumMod val="60000"/>
        <a:lumOff val="40000"/>
      </a:schemeClr>
    </a:solidFill>
  </cx:spPr>
</cx:chartSpace>
</file>

<file path=ppt/charts/colors1.xml><?xml version="1.0" encoding="utf-8"?>
<cs:colorStyle xmlns:cs="http://schemas.microsoft.com/office/drawing/2012/chartStyle" xmlns:a="http://schemas.openxmlformats.org/drawingml/2006/main" meth="withinLinear" id="15">
  <a:schemeClr val="accent2"/>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BEFE84-CD62-4CC7-B521-B5C6458CB7B8}" type="doc">
      <dgm:prSet loTypeId="urn:microsoft.com/office/officeart/2005/8/layout/process1" loCatId="process" qsTypeId="urn:microsoft.com/office/officeart/2005/8/quickstyle/simple5" qsCatId="simple" csTypeId="urn:microsoft.com/office/officeart/2005/8/colors/accent1_2" csCatId="accent1" phldr="1"/>
      <dgm:spPr/>
    </dgm:pt>
    <dgm:pt modelId="{DCCC0619-31DC-4488-981A-A53F3C9DAC24}">
      <dgm:prSet phldrT="[Text]"/>
      <dgm:spPr/>
      <dgm:t>
        <a:bodyPr/>
        <a:lstStyle/>
        <a:p>
          <a:r>
            <a:rPr lang="en-US" b="1" dirty="0">
              <a:solidFill>
                <a:srgbClr val="002060"/>
              </a:solidFill>
            </a:rPr>
            <a:t>DATA COLLECTION &amp; CLEANING</a:t>
          </a:r>
          <a:endParaRPr lang="en-IN" dirty="0">
            <a:solidFill>
              <a:srgbClr val="002060"/>
            </a:solidFill>
          </a:endParaRPr>
        </a:p>
      </dgm:t>
    </dgm:pt>
    <dgm:pt modelId="{F7D4B5DE-FC57-4552-AE9E-456BD580595F}" type="parTrans" cxnId="{0242712E-2CDB-4A57-8FA3-B524274CE057}">
      <dgm:prSet/>
      <dgm:spPr/>
      <dgm:t>
        <a:bodyPr/>
        <a:lstStyle/>
        <a:p>
          <a:endParaRPr lang="en-IN"/>
        </a:p>
      </dgm:t>
    </dgm:pt>
    <dgm:pt modelId="{C52EA94C-FAAD-40FC-8860-22618795D840}" type="sibTrans" cxnId="{0242712E-2CDB-4A57-8FA3-B524274CE057}">
      <dgm:prSet/>
      <dgm:spPr/>
      <dgm:t>
        <a:bodyPr/>
        <a:lstStyle/>
        <a:p>
          <a:endParaRPr lang="en-IN"/>
        </a:p>
      </dgm:t>
    </dgm:pt>
    <dgm:pt modelId="{760DB93D-C78A-4861-B43F-1DDD34840CE5}">
      <dgm:prSet phldrT="[Text]"/>
      <dgm:spPr/>
      <dgm:t>
        <a:bodyPr/>
        <a:lstStyle/>
        <a:p>
          <a:r>
            <a:rPr lang="en-US" b="1" dirty="0">
              <a:solidFill>
                <a:srgbClr val="002060"/>
              </a:solidFill>
            </a:rPr>
            <a:t>EXTRACTION OF INSIGHTS &amp; EDA</a:t>
          </a:r>
          <a:endParaRPr lang="en-IN" dirty="0">
            <a:solidFill>
              <a:srgbClr val="002060"/>
            </a:solidFill>
          </a:endParaRPr>
        </a:p>
      </dgm:t>
    </dgm:pt>
    <dgm:pt modelId="{0D90646B-01A9-4E11-BE61-B752080A0991}" type="parTrans" cxnId="{1DE473A5-944B-42CD-8138-F1C754165757}">
      <dgm:prSet/>
      <dgm:spPr/>
      <dgm:t>
        <a:bodyPr/>
        <a:lstStyle/>
        <a:p>
          <a:endParaRPr lang="en-IN"/>
        </a:p>
      </dgm:t>
    </dgm:pt>
    <dgm:pt modelId="{09D3D4A1-50EE-4E41-9C44-4EC034198E42}" type="sibTrans" cxnId="{1DE473A5-944B-42CD-8138-F1C754165757}">
      <dgm:prSet/>
      <dgm:spPr/>
      <dgm:t>
        <a:bodyPr/>
        <a:lstStyle/>
        <a:p>
          <a:endParaRPr lang="en-IN"/>
        </a:p>
      </dgm:t>
    </dgm:pt>
    <dgm:pt modelId="{A11F86E3-9328-460B-9C9C-E563E6D37572}">
      <dgm:prSet phldrT="[Text]"/>
      <dgm:spPr/>
      <dgm:t>
        <a:bodyPr/>
        <a:lstStyle/>
        <a:p>
          <a:r>
            <a:rPr lang="en-US" b="1" dirty="0">
              <a:solidFill>
                <a:srgbClr val="002060"/>
              </a:solidFill>
            </a:rPr>
            <a:t>DATA VISUALISATION </a:t>
          </a:r>
          <a:endParaRPr lang="en-IN" b="1" dirty="0">
            <a:solidFill>
              <a:srgbClr val="002060"/>
            </a:solidFill>
          </a:endParaRPr>
        </a:p>
      </dgm:t>
    </dgm:pt>
    <dgm:pt modelId="{F7CE3369-DF79-4863-A79D-7BEB16B25FA5}" type="parTrans" cxnId="{B772D9D7-2C02-4560-B322-C162278F273D}">
      <dgm:prSet/>
      <dgm:spPr/>
      <dgm:t>
        <a:bodyPr/>
        <a:lstStyle/>
        <a:p>
          <a:endParaRPr lang="en-IN"/>
        </a:p>
      </dgm:t>
    </dgm:pt>
    <dgm:pt modelId="{E6274FC9-EBCE-4D60-BC27-69046F9AFA60}" type="sibTrans" cxnId="{B772D9D7-2C02-4560-B322-C162278F273D}">
      <dgm:prSet/>
      <dgm:spPr/>
      <dgm:t>
        <a:bodyPr/>
        <a:lstStyle/>
        <a:p>
          <a:endParaRPr lang="en-IN"/>
        </a:p>
      </dgm:t>
    </dgm:pt>
    <dgm:pt modelId="{07A60EA9-FD9E-49FE-9BC7-71D599999182}" type="pres">
      <dgm:prSet presAssocID="{55BEFE84-CD62-4CC7-B521-B5C6458CB7B8}" presName="Name0" presStyleCnt="0">
        <dgm:presLayoutVars>
          <dgm:dir/>
          <dgm:resizeHandles val="exact"/>
        </dgm:presLayoutVars>
      </dgm:prSet>
      <dgm:spPr/>
    </dgm:pt>
    <dgm:pt modelId="{5B11C4A5-F84F-48A5-9418-0C68D0B34834}" type="pres">
      <dgm:prSet presAssocID="{DCCC0619-31DC-4488-981A-A53F3C9DAC24}" presName="node" presStyleLbl="node1" presStyleIdx="0" presStyleCnt="3" custLinFactNeighborY="1616">
        <dgm:presLayoutVars>
          <dgm:bulletEnabled val="1"/>
        </dgm:presLayoutVars>
      </dgm:prSet>
      <dgm:spPr/>
    </dgm:pt>
    <dgm:pt modelId="{BA103A95-7070-4795-9C04-FD6188E4B947}" type="pres">
      <dgm:prSet presAssocID="{C52EA94C-FAAD-40FC-8860-22618795D840}" presName="sibTrans" presStyleLbl="sibTrans2D1" presStyleIdx="0" presStyleCnt="2"/>
      <dgm:spPr/>
    </dgm:pt>
    <dgm:pt modelId="{6A98660F-6900-4355-A712-F6D014D2B7E3}" type="pres">
      <dgm:prSet presAssocID="{C52EA94C-FAAD-40FC-8860-22618795D840}" presName="connectorText" presStyleLbl="sibTrans2D1" presStyleIdx="0" presStyleCnt="2"/>
      <dgm:spPr/>
    </dgm:pt>
    <dgm:pt modelId="{C1DE05B5-A6F8-4186-96CA-37498CEA4626}" type="pres">
      <dgm:prSet presAssocID="{760DB93D-C78A-4861-B43F-1DDD34840CE5}" presName="node" presStyleLbl="node1" presStyleIdx="1" presStyleCnt="3">
        <dgm:presLayoutVars>
          <dgm:bulletEnabled val="1"/>
        </dgm:presLayoutVars>
      </dgm:prSet>
      <dgm:spPr/>
    </dgm:pt>
    <dgm:pt modelId="{A6605723-6049-4F4B-97EA-CD0BA0DDD837}" type="pres">
      <dgm:prSet presAssocID="{09D3D4A1-50EE-4E41-9C44-4EC034198E42}" presName="sibTrans" presStyleLbl="sibTrans2D1" presStyleIdx="1" presStyleCnt="2"/>
      <dgm:spPr/>
    </dgm:pt>
    <dgm:pt modelId="{82389ECF-FD4A-450C-ADE7-5ACAC465994B}" type="pres">
      <dgm:prSet presAssocID="{09D3D4A1-50EE-4E41-9C44-4EC034198E42}" presName="connectorText" presStyleLbl="sibTrans2D1" presStyleIdx="1" presStyleCnt="2"/>
      <dgm:spPr/>
    </dgm:pt>
    <dgm:pt modelId="{C1FB04CC-933C-48CB-93BC-CCC8CDCD952F}" type="pres">
      <dgm:prSet presAssocID="{A11F86E3-9328-460B-9C9C-E563E6D37572}" presName="node" presStyleLbl="node1" presStyleIdx="2" presStyleCnt="3" custLinFactNeighborX="-3935" custLinFactNeighborY="-4811">
        <dgm:presLayoutVars>
          <dgm:bulletEnabled val="1"/>
        </dgm:presLayoutVars>
      </dgm:prSet>
      <dgm:spPr/>
    </dgm:pt>
  </dgm:ptLst>
  <dgm:cxnLst>
    <dgm:cxn modelId="{E07C7812-DF41-4685-8B80-C37852FAA7E0}" type="presOf" srcId="{09D3D4A1-50EE-4E41-9C44-4EC034198E42}" destId="{A6605723-6049-4F4B-97EA-CD0BA0DDD837}" srcOrd="0" destOrd="0" presId="urn:microsoft.com/office/officeart/2005/8/layout/process1"/>
    <dgm:cxn modelId="{0242712E-2CDB-4A57-8FA3-B524274CE057}" srcId="{55BEFE84-CD62-4CC7-B521-B5C6458CB7B8}" destId="{DCCC0619-31DC-4488-981A-A53F3C9DAC24}" srcOrd="0" destOrd="0" parTransId="{F7D4B5DE-FC57-4552-AE9E-456BD580595F}" sibTransId="{C52EA94C-FAAD-40FC-8860-22618795D840}"/>
    <dgm:cxn modelId="{8B497B38-B0C0-4444-888F-5E885CE91F12}" type="presOf" srcId="{A11F86E3-9328-460B-9C9C-E563E6D37572}" destId="{C1FB04CC-933C-48CB-93BC-CCC8CDCD952F}" srcOrd="0" destOrd="0" presId="urn:microsoft.com/office/officeart/2005/8/layout/process1"/>
    <dgm:cxn modelId="{5708195B-38DB-46DB-BE58-AFBFC744864E}" type="presOf" srcId="{55BEFE84-CD62-4CC7-B521-B5C6458CB7B8}" destId="{07A60EA9-FD9E-49FE-9BC7-71D599999182}" srcOrd="0" destOrd="0" presId="urn:microsoft.com/office/officeart/2005/8/layout/process1"/>
    <dgm:cxn modelId="{E2E08246-B149-44B1-BD5A-55BDFB865D5F}" type="presOf" srcId="{DCCC0619-31DC-4488-981A-A53F3C9DAC24}" destId="{5B11C4A5-F84F-48A5-9418-0C68D0B34834}" srcOrd="0" destOrd="0" presId="urn:microsoft.com/office/officeart/2005/8/layout/process1"/>
    <dgm:cxn modelId="{1BA76E74-EBF4-46FD-A81E-E12098C66826}" type="presOf" srcId="{C52EA94C-FAAD-40FC-8860-22618795D840}" destId="{BA103A95-7070-4795-9C04-FD6188E4B947}" srcOrd="0" destOrd="0" presId="urn:microsoft.com/office/officeart/2005/8/layout/process1"/>
    <dgm:cxn modelId="{8C322F76-E237-4181-A40D-9F56E978E176}" type="presOf" srcId="{760DB93D-C78A-4861-B43F-1DDD34840CE5}" destId="{C1DE05B5-A6F8-4186-96CA-37498CEA4626}" srcOrd="0" destOrd="0" presId="urn:microsoft.com/office/officeart/2005/8/layout/process1"/>
    <dgm:cxn modelId="{1DE473A5-944B-42CD-8138-F1C754165757}" srcId="{55BEFE84-CD62-4CC7-B521-B5C6458CB7B8}" destId="{760DB93D-C78A-4861-B43F-1DDD34840CE5}" srcOrd="1" destOrd="0" parTransId="{0D90646B-01A9-4E11-BE61-B752080A0991}" sibTransId="{09D3D4A1-50EE-4E41-9C44-4EC034198E42}"/>
    <dgm:cxn modelId="{6D079BD1-B5F0-414E-B506-F3E0C223BCF2}" type="presOf" srcId="{C52EA94C-FAAD-40FC-8860-22618795D840}" destId="{6A98660F-6900-4355-A712-F6D014D2B7E3}" srcOrd="1" destOrd="0" presId="urn:microsoft.com/office/officeart/2005/8/layout/process1"/>
    <dgm:cxn modelId="{B772D9D7-2C02-4560-B322-C162278F273D}" srcId="{55BEFE84-CD62-4CC7-B521-B5C6458CB7B8}" destId="{A11F86E3-9328-460B-9C9C-E563E6D37572}" srcOrd="2" destOrd="0" parTransId="{F7CE3369-DF79-4863-A79D-7BEB16B25FA5}" sibTransId="{E6274FC9-EBCE-4D60-BC27-69046F9AFA60}"/>
    <dgm:cxn modelId="{732664F4-04EF-43A1-83EB-FC7697F8873E}" type="presOf" srcId="{09D3D4A1-50EE-4E41-9C44-4EC034198E42}" destId="{82389ECF-FD4A-450C-ADE7-5ACAC465994B}" srcOrd="1" destOrd="0" presId="urn:microsoft.com/office/officeart/2005/8/layout/process1"/>
    <dgm:cxn modelId="{F01B098C-7805-4CC9-9927-35B7D96B63F4}" type="presParOf" srcId="{07A60EA9-FD9E-49FE-9BC7-71D599999182}" destId="{5B11C4A5-F84F-48A5-9418-0C68D0B34834}" srcOrd="0" destOrd="0" presId="urn:microsoft.com/office/officeart/2005/8/layout/process1"/>
    <dgm:cxn modelId="{0535EF69-3128-4063-B073-5AAF201631E6}" type="presParOf" srcId="{07A60EA9-FD9E-49FE-9BC7-71D599999182}" destId="{BA103A95-7070-4795-9C04-FD6188E4B947}" srcOrd="1" destOrd="0" presId="urn:microsoft.com/office/officeart/2005/8/layout/process1"/>
    <dgm:cxn modelId="{F8342540-38E3-4FB5-A367-3D42C2142B89}" type="presParOf" srcId="{BA103A95-7070-4795-9C04-FD6188E4B947}" destId="{6A98660F-6900-4355-A712-F6D014D2B7E3}" srcOrd="0" destOrd="0" presId="urn:microsoft.com/office/officeart/2005/8/layout/process1"/>
    <dgm:cxn modelId="{F6EE073B-17A1-4487-B16B-9D096E00ACA8}" type="presParOf" srcId="{07A60EA9-FD9E-49FE-9BC7-71D599999182}" destId="{C1DE05B5-A6F8-4186-96CA-37498CEA4626}" srcOrd="2" destOrd="0" presId="urn:microsoft.com/office/officeart/2005/8/layout/process1"/>
    <dgm:cxn modelId="{FD192D03-F96C-4441-B067-73678178FA84}" type="presParOf" srcId="{07A60EA9-FD9E-49FE-9BC7-71D599999182}" destId="{A6605723-6049-4F4B-97EA-CD0BA0DDD837}" srcOrd="3" destOrd="0" presId="urn:microsoft.com/office/officeart/2005/8/layout/process1"/>
    <dgm:cxn modelId="{A4093AA3-CE66-4EAD-A5C7-22B427234324}" type="presParOf" srcId="{A6605723-6049-4F4B-97EA-CD0BA0DDD837}" destId="{82389ECF-FD4A-450C-ADE7-5ACAC465994B}" srcOrd="0" destOrd="0" presId="urn:microsoft.com/office/officeart/2005/8/layout/process1"/>
    <dgm:cxn modelId="{4B4A7C70-E5FC-4136-8A04-1311F0F2DEF9}" type="presParOf" srcId="{07A60EA9-FD9E-49FE-9BC7-71D599999182}" destId="{C1FB04CC-933C-48CB-93BC-CCC8CDCD952F}"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11C4A5-F84F-48A5-9418-0C68D0B34834}">
      <dsp:nvSpPr>
        <dsp:cNvPr id="0" name=""/>
        <dsp:cNvSpPr/>
      </dsp:nvSpPr>
      <dsp:spPr>
        <a:xfrm>
          <a:off x="8939" y="0"/>
          <a:ext cx="2671863" cy="1099238"/>
        </a:xfrm>
        <a:prstGeom prst="roundRect">
          <a:avLst>
            <a:gd name="adj" fmla="val 1000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rgbClr val="002060"/>
              </a:solidFill>
            </a:rPr>
            <a:t>DATA COLLECTION &amp; CLEANING</a:t>
          </a:r>
          <a:endParaRPr lang="en-IN" sz="2500" kern="1200" dirty="0">
            <a:solidFill>
              <a:srgbClr val="002060"/>
            </a:solidFill>
          </a:endParaRPr>
        </a:p>
      </dsp:txBody>
      <dsp:txXfrm>
        <a:off x="41135" y="32196"/>
        <a:ext cx="2607471" cy="1034846"/>
      </dsp:txXfrm>
    </dsp:sp>
    <dsp:sp modelId="{BA103A95-7070-4795-9C04-FD6188E4B947}">
      <dsp:nvSpPr>
        <dsp:cNvPr id="0" name=""/>
        <dsp:cNvSpPr/>
      </dsp:nvSpPr>
      <dsp:spPr>
        <a:xfrm>
          <a:off x="2947989" y="218307"/>
          <a:ext cx="566435" cy="662622"/>
        </a:xfrm>
        <a:prstGeom prst="rightArrow">
          <a:avLst>
            <a:gd name="adj1" fmla="val 60000"/>
            <a:gd name="adj2" fmla="val 50000"/>
          </a:avLst>
        </a:prstGeom>
        <a:gradFill rotWithShape="0">
          <a:gsLst>
            <a:gs pos="0">
              <a:schemeClr val="accent1">
                <a:tint val="60000"/>
                <a:hueOff val="0"/>
                <a:satOff val="0"/>
                <a:lumOff val="0"/>
                <a:alphaOff val="0"/>
                <a:shade val="85000"/>
                <a:satMod val="130000"/>
              </a:schemeClr>
            </a:gs>
            <a:gs pos="34000">
              <a:schemeClr val="accent1">
                <a:tint val="60000"/>
                <a:hueOff val="0"/>
                <a:satOff val="0"/>
                <a:lumOff val="0"/>
                <a:alphaOff val="0"/>
                <a:shade val="87000"/>
                <a:satMod val="125000"/>
              </a:schemeClr>
            </a:gs>
            <a:gs pos="70000">
              <a:schemeClr val="accent1">
                <a:tint val="60000"/>
                <a:hueOff val="0"/>
                <a:satOff val="0"/>
                <a:lumOff val="0"/>
                <a:alphaOff val="0"/>
                <a:tint val="100000"/>
                <a:shade val="90000"/>
                <a:satMod val="130000"/>
              </a:schemeClr>
            </a:gs>
            <a:gs pos="100000">
              <a:schemeClr val="accent1">
                <a:tint val="60000"/>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IN" sz="2000" kern="1200"/>
        </a:p>
      </dsp:txBody>
      <dsp:txXfrm>
        <a:off x="2947989" y="350831"/>
        <a:ext cx="396505" cy="397574"/>
      </dsp:txXfrm>
    </dsp:sp>
    <dsp:sp modelId="{C1DE05B5-A6F8-4186-96CA-37498CEA4626}">
      <dsp:nvSpPr>
        <dsp:cNvPr id="0" name=""/>
        <dsp:cNvSpPr/>
      </dsp:nvSpPr>
      <dsp:spPr>
        <a:xfrm>
          <a:off x="3749548" y="0"/>
          <a:ext cx="2671863" cy="1099238"/>
        </a:xfrm>
        <a:prstGeom prst="roundRect">
          <a:avLst>
            <a:gd name="adj" fmla="val 1000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rgbClr val="002060"/>
              </a:solidFill>
            </a:rPr>
            <a:t>EXTRACTION OF INSIGHTS &amp; EDA</a:t>
          </a:r>
          <a:endParaRPr lang="en-IN" sz="2500" kern="1200" dirty="0">
            <a:solidFill>
              <a:srgbClr val="002060"/>
            </a:solidFill>
          </a:endParaRPr>
        </a:p>
      </dsp:txBody>
      <dsp:txXfrm>
        <a:off x="3781744" y="32196"/>
        <a:ext cx="2607471" cy="1034846"/>
      </dsp:txXfrm>
    </dsp:sp>
    <dsp:sp modelId="{A6605723-6049-4F4B-97EA-CD0BA0DDD837}">
      <dsp:nvSpPr>
        <dsp:cNvPr id="0" name=""/>
        <dsp:cNvSpPr/>
      </dsp:nvSpPr>
      <dsp:spPr>
        <a:xfrm>
          <a:off x="6678084" y="218307"/>
          <a:ext cx="544145" cy="662622"/>
        </a:xfrm>
        <a:prstGeom prst="rightArrow">
          <a:avLst>
            <a:gd name="adj1" fmla="val 60000"/>
            <a:gd name="adj2" fmla="val 50000"/>
          </a:avLst>
        </a:prstGeom>
        <a:gradFill rotWithShape="0">
          <a:gsLst>
            <a:gs pos="0">
              <a:schemeClr val="accent1">
                <a:tint val="60000"/>
                <a:hueOff val="0"/>
                <a:satOff val="0"/>
                <a:lumOff val="0"/>
                <a:alphaOff val="0"/>
                <a:shade val="85000"/>
                <a:satMod val="130000"/>
              </a:schemeClr>
            </a:gs>
            <a:gs pos="34000">
              <a:schemeClr val="accent1">
                <a:tint val="60000"/>
                <a:hueOff val="0"/>
                <a:satOff val="0"/>
                <a:lumOff val="0"/>
                <a:alphaOff val="0"/>
                <a:shade val="87000"/>
                <a:satMod val="125000"/>
              </a:schemeClr>
            </a:gs>
            <a:gs pos="70000">
              <a:schemeClr val="accent1">
                <a:tint val="60000"/>
                <a:hueOff val="0"/>
                <a:satOff val="0"/>
                <a:lumOff val="0"/>
                <a:alphaOff val="0"/>
                <a:tint val="100000"/>
                <a:shade val="90000"/>
                <a:satMod val="130000"/>
              </a:schemeClr>
            </a:gs>
            <a:gs pos="100000">
              <a:schemeClr val="accent1">
                <a:tint val="60000"/>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IN" sz="2000" kern="1200"/>
        </a:p>
      </dsp:txBody>
      <dsp:txXfrm>
        <a:off x="6678084" y="350831"/>
        <a:ext cx="380902" cy="397574"/>
      </dsp:txXfrm>
    </dsp:sp>
    <dsp:sp modelId="{C1FB04CC-933C-48CB-93BC-CCC8CDCD952F}">
      <dsp:nvSpPr>
        <dsp:cNvPr id="0" name=""/>
        <dsp:cNvSpPr/>
      </dsp:nvSpPr>
      <dsp:spPr>
        <a:xfrm>
          <a:off x="7448102" y="0"/>
          <a:ext cx="2671863" cy="1099238"/>
        </a:xfrm>
        <a:prstGeom prst="roundRect">
          <a:avLst>
            <a:gd name="adj" fmla="val 1000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rgbClr val="002060"/>
              </a:solidFill>
            </a:rPr>
            <a:t>DATA VISUALISATION </a:t>
          </a:r>
          <a:endParaRPr lang="en-IN" sz="2500" b="1" kern="1200" dirty="0">
            <a:solidFill>
              <a:srgbClr val="002060"/>
            </a:solidFill>
          </a:endParaRPr>
        </a:p>
      </dsp:txBody>
      <dsp:txXfrm>
        <a:off x="7480298" y="32196"/>
        <a:ext cx="2607471" cy="103484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mp>
</file>

<file path=ppt/media/image11.png>
</file>

<file path=ppt/media/image12.svg>
</file>

<file path=ppt/media/image13.png>
</file>

<file path=ppt/media/image14.png>
</file>

<file path=ppt/media/image15.svg>
</file>

<file path=ppt/media/image16.png>
</file>

<file path=ppt/media/image17.tmp>
</file>

<file path=ppt/media/image18.png>
</file>

<file path=ppt/media/image19.svg>
</file>

<file path=ppt/media/image2.jpeg>
</file>

<file path=ppt/media/image20.png>
</file>

<file path=ppt/media/image21.svg>
</file>

<file path=ppt/media/image22.png>
</file>

<file path=ppt/media/image3.png>
</file>

<file path=ppt/media/image4.svg>
</file>

<file path=ppt/media/image5.png>
</file>

<file path=ppt/media/image6.svg>
</file>

<file path=ppt/media/image7.png>
</file>

<file path=ppt/media/image8.sv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CCCA0D-7837-4AF7-B0C5-A2659210FF8D}" type="datetimeFigureOut">
              <a:rPr lang="en-IN" smtClean="0"/>
              <a:t>03-03-2024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83B718-BF5E-4DFC-88AF-F2BC38FE990D}" type="slidenum">
              <a:rPr lang="en-IN" smtClean="0"/>
              <a:t>‹#›</a:t>
            </a:fld>
            <a:endParaRPr lang="en-IN"/>
          </a:p>
        </p:txBody>
      </p:sp>
    </p:spTree>
    <p:extLst>
      <p:ext uri="{BB962C8B-B14F-4D97-AF65-F5344CB8AC3E}">
        <p14:creationId xmlns:p14="http://schemas.microsoft.com/office/powerpoint/2010/main" val="811282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5746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2871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94851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253540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3/3/2024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6541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3/3/2024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15516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3/3/2024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83454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3/3/2024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176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9667345-2558-425A-8533-9BFDBCE15005}" type="datetime1">
              <a:rPr lang="en-US" smtClean="0"/>
              <a:t>3/3/2024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5502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2BEA474-078D-4E9B-9B14-09A87B19DC46}" type="datetime1">
              <a:rPr lang="en-US" smtClean="0"/>
              <a:t>3/3/2024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738945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3/3/2024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6178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2D6E202-B606-4609-B914-27C9371A1F6D}" type="datetime1">
              <a:rPr lang="en-US" smtClean="0"/>
              <a:t>3/3/2024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A98EE3D-8CD1-4C3F-BD1C-C98C9596463C}"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2806988"/>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2" Type="http://schemas.openxmlformats.org/officeDocument/2006/relationships/image" Target="../media/image17.tmp"/><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6.xml"/><Relationship Id="rId5" Type="http://schemas.openxmlformats.org/officeDocument/2006/relationships/hyperlink" Target="https://pixabay.com/fr/illustrations/merci-note-merci-noter-message-1428147/" TargetMode="Externa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10.tmp"/><Relationship Id="rId5" Type="http://schemas.openxmlformats.org/officeDocument/2006/relationships/image" Target="../media/image9.png"/><Relationship Id="rId4" Type="http://schemas.microsoft.com/office/2017/06/relationships/model3d" Target="../media/model3d1.glb"/></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2.svg"/><Relationship Id="rId7" Type="http://schemas.openxmlformats.org/officeDocument/2006/relationships/diagramColors" Target="../diagrams/colors1.xml"/><Relationship Id="rId2" Type="http://schemas.openxmlformats.org/officeDocument/2006/relationships/image" Target="../media/image11.png"/><Relationship Id="rId1" Type="http://schemas.openxmlformats.org/officeDocument/2006/relationships/slideLayout" Target="../slideLayouts/slideLayout6.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4/relationships/chartEx" Target="../charts/chartEx1.xml"/><Relationship Id="rId1" Type="http://schemas.openxmlformats.org/officeDocument/2006/relationships/slideLayout" Target="../slideLayouts/slideLayout6.xml"/><Relationship Id="rId5" Type="http://schemas.openxmlformats.org/officeDocument/2006/relationships/image" Target="../media/image15.sv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chart" Target="../charts/chart3.xml"/><Relationship Id="rId1" Type="http://schemas.openxmlformats.org/officeDocument/2006/relationships/slideLayout" Target="../slideLayouts/slideLayout6.xml"/><Relationship Id="rId5" Type="http://schemas.openxmlformats.org/officeDocument/2006/relationships/hyperlink" Target="https://creativecommons.org/licenses/by-nc/3.0/" TargetMode="External"/><Relationship Id="rId4" Type="http://schemas.openxmlformats.org/officeDocument/2006/relationships/hyperlink" Target="https://www.pngall.com/rip-png/download/28357" TargetMode="Externa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78984" y="151199"/>
            <a:ext cx="4477890" cy="1988652"/>
          </a:xfrm>
        </p:spPr>
        <p:txBody>
          <a:bodyPr>
            <a:noAutofit/>
          </a:bodyPr>
          <a:lstStyle/>
          <a:p>
            <a:r>
              <a:rPr lang="en-US" sz="4800" dirty="0"/>
              <a:t>COVID-19 </a:t>
            </a:r>
            <a:br>
              <a:rPr lang="en-US" sz="4800" dirty="0"/>
            </a:br>
            <a:r>
              <a:rPr lang="en-US" sz="4800" dirty="0"/>
              <a:t>DATA ANALYSIS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78984" y="2747875"/>
            <a:ext cx="6269347" cy="1021498"/>
          </a:xfrm>
        </p:spPr>
        <p:txBody>
          <a:bodyPr>
            <a:normAutofit fontScale="55000" lnSpcReduction="20000"/>
          </a:bodyPr>
          <a:lstStyle/>
          <a:p>
            <a:pPr algn="just"/>
            <a:r>
              <a:rPr lang="en-US" sz="2900" dirty="0">
                <a:solidFill>
                  <a:schemeClr val="tx1">
                    <a:lumMod val="85000"/>
                    <a:lumOff val="15000"/>
                  </a:schemeClr>
                </a:solidFill>
              </a:rPr>
              <a:t>The purpose of this project is to Analyze Covid19 Data to Gain Major Insights into trends, Patterns , And Factors Influencing the testing and vaccination during the </a:t>
            </a:r>
            <a:r>
              <a:rPr lang="en-US" sz="2900" dirty="0" err="1">
                <a:solidFill>
                  <a:schemeClr val="tx1">
                    <a:lumMod val="85000"/>
                    <a:lumOff val="15000"/>
                  </a:schemeClr>
                </a:solidFill>
              </a:rPr>
              <a:t>panedemic</a:t>
            </a:r>
            <a:r>
              <a:rPr lang="en-US" sz="2400" dirty="0">
                <a:solidFill>
                  <a:schemeClr val="tx1">
                    <a:lumMod val="85000"/>
                    <a:lumOff val="15000"/>
                  </a:schemeClr>
                </a:solidFill>
              </a:rPr>
              <a:t>.</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
            <a:ext cx="4635315" cy="6857999"/>
          </a:xfrm>
          <a:prstGeom prst="rect">
            <a:avLst/>
          </a:prstGeom>
        </p:spPr>
      </p:pic>
      <p:sp>
        <p:nvSpPr>
          <p:cNvPr id="4" name="TextBox 3">
            <a:extLst>
              <a:ext uri="{FF2B5EF4-FFF2-40B4-BE49-F238E27FC236}">
                <a16:creationId xmlns:a16="http://schemas.microsoft.com/office/drawing/2014/main" id="{6D176D16-EABC-4929-93A5-8F8D32F6FF97}"/>
              </a:ext>
            </a:extLst>
          </p:cNvPr>
          <p:cNvSpPr txBox="1"/>
          <p:nvPr/>
        </p:nvSpPr>
        <p:spPr>
          <a:xfrm>
            <a:off x="5278984" y="4448767"/>
            <a:ext cx="4314547" cy="1323439"/>
          </a:xfrm>
          <a:prstGeom prst="rect">
            <a:avLst/>
          </a:prstGeom>
          <a:noFill/>
        </p:spPr>
        <p:txBody>
          <a:bodyPr wrap="square" rtlCol="0">
            <a:spAutoFit/>
          </a:bodyPr>
          <a:lstStyle/>
          <a:p>
            <a:pPr marL="285750" indent="-285750">
              <a:buFont typeface="Wingdings" panose="05000000000000000000" pitchFamily="2" charset="2"/>
              <a:buChar char="§"/>
            </a:pPr>
            <a:r>
              <a:rPr lang="en-US" sz="1600" dirty="0">
                <a:latin typeface="Corbel" panose="020B0503020204020204" pitchFamily="34" charset="0"/>
              </a:rPr>
              <a:t>ABHILASH DESHMUKH</a:t>
            </a:r>
          </a:p>
          <a:p>
            <a:pPr marL="285750" indent="-285750">
              <a:buFont typeface="Wingdings" panose="05000000000000000000" pitchFamily="2" charset="2"/>
              <a:buChar char="§"/>
            </a:pPr>
            <a:r>
              <a:rPr lang="en-US" sz="1600" dirty="0">
                <a:latin typeface="Corbel" panose="020B0503020204020204" pitchFamily="34" charset="0"/>
              </a:rPr>
              <a:t>BHAVNA NAYAK</a:t>
            </a:r>
          </a:p>
          <a:p>
            <a:pPr marL="285750" indent="-285750">
              <a:buFont typeface="Wingdings" panose="05000000000000000000" pitchFamily="2" charset="2"/>
              <a:buChar char="§"/>
            </a:pPr>
            <a:r>
              <a:rPr lang="en-US" sz="1600" dirty="0">
                <a:latin typeface="Corbel" panose="020B0503020204020204" pitchFamily="34" charset="0"/>
              </a:rPr>
              <a:t>SHIVANSH SHARMA</a:t>
            </a:r>
          </a:p>
          <a:p>
            <a:pPr marL="285750" indent="-285750">
              <a:buFont typeface="Wingdings" panose="05000000000000000000" pitchFamily="2" charset="2"/>
              <a:buChar char="§"/>
            </a:pPr>
            <a:r>
              <a:rPr lang="en-US" sz="1600" dirty="0">
                <a:latin typeface="Corbel" panose="020B0503020204020204" pitchFamily="34" charset="0"/>
              </a:rPr>
              <a:t>ROHAN PATIL</a:t>
            </a:r>
          </a:p>
          <a:p>
            <a:pPr marL="285750" indent="-285750">
              <a:buFont typeface="Wingdings" panose="05000000000000000000" pitchFamily="2" charset="2"/>
              <a:buChar char="§"/>
            </a:pPr>
            <a:r>
              <a:rPr lang="en-US" sz="1600" dirty="0">
                <a:latin typeface="Corbel" panose="020B0503020204020204" pitchFamily="34" charset="0"/>
              </a:rPr>
              <a:t>SAURABH KUMAR ROOJ </a:t>
            </a:r>
            <a:endParaRPr lang="en-IN" sz="1600" dirty="0">
              <a:latin typeface="Corbel" panose="020B0503020204020204" pitchFamily="34" charset="0"/>
            </a:endParaRPr>
          </a:p>
        </p:txBody>
      </p:sp>
      <p:pic>
        <p:nvPicPr>
          <p:cNvPr id="8" name="Graphic 7" descr="Employee badge with solid fill">
            <a:extLst>
              <a:ext uri="{FF2B5EF4-FFF2-40B4-BE49-F238E27FC236}">
                <a16:creationId xmlns:a16="http://schemas.microsoft.com/office/drawing/2014/main" id="{A785AC0E-8F2C-41D9-BD25-4EEA317F132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31208" y="4841246"/>
            <a:ext cx="538480" cy="538480"/>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C47C8-2065-4D20-9BBD-54BBCAE5DAC6}"/>
              </a:ext>
            </a:extLst>
          </p:cNvPr>
          <p:cNvSpPr>
            <a:spLocks noGrp="1"/>
          </p:cNvSpPr>
          <p:nvPr>
            <p:ph type="title"/>
          </p:nvPr>
        </p:nvSpPr>
        <p:spPr>
          <a:xfrm>
            <a:off x="3737498" y="0"/>
            <a:ext cx="3471169" cy="849593"/>
          </a:xfrm>
        </p:spPr>
        <p:txBody>
          <a:bodyPr/>
          <a:lstStyle/>
          <a:p>
            <a:pPr algn="just"/>
            <a:r>
              <a:rPr lang="en-US" u="sng" dirty="0"/>
              <a:t>DASH BOARD </a:t>
            </a:r>
            <a:endParaRPr lang="en-IN" u="sng" dirty="0"/>
          </a:p>
        </p:txBody>
      </p:sp>
      <p:pic>
        <p:nvPicPr>
          <p:cNvPr id="5" name="Picture 4">
            <a:extLst>
              <a:ext uri="{FF2B5EF4-FFF2-40B4-BE49-F238E27FC236}">
                <a16:creationId xmlns:a16="http://schemas.microsoft.com/office/drawing/2014/main" id="{30C456B7-9943-4E79-956F-73577E2F37C3}"/>
              </a:ext>
            </a:extLst>
          </p:cNvPr>
          <p:cNvPicPr>
            <a:picLocks noChangeAspect="1"/>
          </p:cNvPicPr>
          <p:nvPr/>
        </p:nvPicPr>
        <p:blipFill rotWithShape="1">
          <a:blip r:embed="rId2">
            <a:extLst>
              <a:ext uri="{28A0092B-C50C-407E-A947-70E740481C1C}">
                <a14:useLocalDpi xmlns:a14="http://schemas.microsoft.com/office/drawing/2010/main" val="0"/>
              </a:ext>
            </a:extLst>
          </a:blip>
          <a:srcRect l="2442" t="28900" r="1790" b="6548"/>
          <a:stretch/>
        </p:blipFill>
        <p:spPr>
          <a:xfrm>
            <a:off x="52584" y="1171852"/>
            <a:ext cx="12139416" cy="4927108"/>
          </a:xfrm>
          <a:prstGeom prst="rect">
            <a:avLst/>
          </a:prstGeom>
        </p:spPr>
      </p:pic>
    </p:spTree>
    <p:extLst>
      <p:ext uri="{BB962C8B-B14F-4D97-AF65-F5344CB8AC3E}">
        <p14:creationId xmlns:p14="http://schemas.microsoft.com/office/powerpoint/2010/main" val="3410971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B402B-63C3-4F49-896C-CB0E1B606AB4}"/>
              </a:ext>
            </a:extLst>
          </p:cNvPr>
          <p:cNvSpPr>
            <a:spLocks noGrp="1"/>
          </p:cNvSpPr>
          <p:nvPr>
            <p:ph type="title"/>
          </p:nvPr>
        </p:nvSpPr>
        <p:spPr>
          <a:xfrm>
            <a:off x="1960880" y="266283"/>
            <a:ext cx="10058400" cy="1450757"/>
          </a:xfrm>
        </p:spPr>
        <p:txBody>
          <a:bodyPr/>
          <a:lstStyle/>
          <a:p>
            <a:r>
              <a:rPr lang="en-US" dirty="0"/>
              <a:t>CONCLUSION </a:t>
            </a:r>
            <a:endParaRPr lang="en-IN" dirty="0"/>
          </a:p>
        </p:txBody>
      </p:sp>
      <p:pic>
        <p:nvPicPr>
          <p:cNvPr id="4" name="Graphic 3" descr="Checklist with solid fill">
            <a:extLst>
              <a:ext uri="{FF2B5EF4-FFF2-40B4-BE49-F238E27FC236}">
                <a16:creationId xmlns:a16="http://schemas.microsoft.com/office/drawing/2014/main" id="{85BDBC5C-BF4A-43F4-9041-53305BDE7BD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7600" y="726440"/>
            <a:ext cx="914400" cy="914400"/>
          </a:xfrm>
          <a:prstGeom prst="rect">
            <a:avLst/>
          </a:prstGeom>
        </p:spPr>
      </p:pic>
      <p:sp>
        <p:nvSpPr>
          <p:cNvPr id="3" name="TextBox 2">
            <a:extLst>
              <a:ext uri="{FF2B5EF4-FFF2-40B4-BE49-F238E27FC236}">
                <a16:creationId xmlns:a16="http://schemas.microsoft.com/office/drawing/2014/main" id="{382BEA05-9EF2-439D-A4E3-CA8183577B06}"/>
              </a:ext>
            </a:extLst>
          </p:cNvPr>
          <p:cNvSpPr txBox="1"/>
          <p:nvPr/>
        </p:nvSpPr>
        <p:spPr>
          <a:xfrm>
            <a:off x="1117600" y="2008521"/>
            <a:ext cx="10689700" cy="4247317"/>
          </a:xfrm>
          <a:prstGeom prst="rect">
            <a:avLst/>
          </a:prstGeom>
          <a:noFill/>
        </p:spPr>
        <p:txBody>
          <a:bodyPr wrap="square" rtlCol="0">
            <a:spAutoFit/>
          </a:bodyPr>
          <a:lstStyle/>
          <a:p>
            <a:br>
              <a:rPr lang="en-US" dirty="0"/>
            </a:br>
            <a:r>
              <a:rPr lang="en-US" b="0" i="0" dirty="0">
                <a:solidFill>
                  <a:srgbClr val="0D0D0D"/>
                </a:solidFill>
                <a:effectLst/>
                <a:latin typeface="Söhne"/>
              </a:rPr>
              <a:t>In conclusion, the analysis of COVID-19 data underscores the profound impact of the pandemic on global health. The data highlights the resilience of healthcare systems, the importance of timely interventions, and the collaborative efforts of nations. As we navigate the aftermath, informed decision-making based on this data is crucial for effective future preparedness. The lessons learned from this unprecedented event serve as a foundation for building more robust and agile healthcare systems to address potential challenges ahead.</a:t>
            </a:r>
          </a:p>
          <a:p>
            <a:endParaRPr lang="en-US" dirty="0">
              <a:solidFill>
                <a:srgbClr val="0D0D0D"/>
              </a:solidFill>
              <a:latin typeface="Söhne"/>
            </a:endParaRPr>
          </a:p>
          <a:p>
            <a:endParaRPr lang="en-US" dirty="0">
              <a:solidFill>
                <a:srgbClr val="0D0D0D"/>
              </a:solidFill>
              <a:latin typeface="Söhne"/>
            </a:endParaRPr>
          </a:p>
          <a:p>
            <a:r>
              <a:rPr lang="en-US" dirty="0">
                <a:solidFill>
                  <a:srgbClr val="0D0D0D"/>
                </a:solidFill>
                <a:latin typeface="Söhne"/>
              </a:rPr>
              <a:t>As per our analysis -</a:t>
            </a:r>
          </a:p>
          <a:p>
            <a:pPr marL="285750" indent="-285750">
              <a:buFont typeface="Wingdings" panose="05000000000000000000" pitchFamily="2" charset="2"/>
              <a:buChar char="§"/>
            </a:pPr>
            <a:r>
              <a:rPr lang="en-US" dirty="0">
                <a:solidFill>
                  <a:srgbClr val="0D0D0D"/>
                </a:solidFill>
                <a:latin typeface="Söhne"/>
              </a:rPr>
              <a:t>The Major impacts of deaths was in Karnataka.</a:t>
            </a:r>
          </a:p>
          <a:p>
            <a:pPr marL="285750" indent="-285750">
              <a:buFont typeface="Wingdings" panose="05000000000000000000" pitchFamily="2" charset="2"/>
              <a:buChar char="§"/>
            </a:pPr>
            <a:r>
              <a:rPr lang="en-US" dirty="0">
                <a:solidFill>
                  <a:srgbClr val="0D0D0D"/>
                </a:solidFill>
                <a:latin typeface="Söhne"/>
              </a:rPr>
              <a:t>The Major cases confirmed were in Maharashtra.</a:t>
            </a:r>
          </a:p>
          <a:p>
            <a:pPr marL="285750" indent="-285750">
              <a:buFont typeface="Wingdings" panose="05000000000000000000" pitchFamily="2" charset="2"/>
              <a:buChar char="§"/>
            </a:pPr>
            <a:r>
              <a:rPr lang="en-US" dirty="0">
                <a:solidFill>
                  <a:srgbClr val="0D0D0D"/>
                </a:solidFill>
                <a:latin typeface="Söhne"/>
              </a:rPr>
              <a:t>Manipur had the lowest &amp; UP had the highest testing ratio.</a:t>
            </a:r>
          </a:p>
          <a:p>
            <a:pPr marL="285750" indent="-285750">
              <a:buFont typeface="Wingdings" panose="05000000000000000000" pitchFamily="2" charset="2"/>
              <a:buChar char="§"/>
            </a:pPr>
            <a:r>
              <a:rPr lang="en-US" dirty="0">
                <a:solidFill>
                  <a:srgbClr val="0D0D0D"/>
                </a:solidFill>
                <a:latin typeface="Söhne"/>
              </a:rPr>
              <a:t>Highest recovery rate is in Bihar state.</a:t>
            </a:r>
          </a:p>
          <a:p>
            <a:pPr marL="285750" indent="-285750">
              <a:buFont typeface="Wingdings" panose="05000000000000000000" pitchFamily="2" charset="2"/>
              <a:buChar char="§"/>
            </a:pPr>
            <a:endParaRPr lang="en-US" dirty="0">
              <a:solidFill>
                <a:srgbClr val="0D0D0D"/>
              </a:solidFill>
              <a:latin typeface="Söhne"/>
            </a:endParaRPr>
          </a:p>
          <a:p>
            <a:pPr marL="285750" indent="-285750">
              <a:buFont typeface="Wingdings" panose="05000000000000000000" pitchFamily="2" charset="2"/>
              <a:buChar char="§"/>
            </a:pPr>
            <a:endParaRPr lang="en-IN" dirty="0"/>
          </a:p>
        </p:txBody>
      </p:sp>
    </p:spTree>
    <p:extLst>
      <p:ext uri="{BB962C8B-B14F-4D97-AF65-F5344CB8AC3E}">
        <p14:creationId xmlns:p14="http://schemas.microsoft.com/office/powerpoint/2010/main" val="1465596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5B9F2-BEB7-4208-B3FB-C1573FD28DBF}"/>
              </a:ext>
            </a:extLst>
          </p:cNvPr>
          <p:cNvSpPr>
            <a:spLocks noGrp="1"/>
          </p:cNvSpPr>
          <p:nvPr>
            <p:ph type="title"/>
          </p:nvPr>
        </p:nvSpPr>
        <p:spPr>
          <a:xfrm>
            <a:off x="2235200" y="164683"/>
            <a:ext cx="10058400" cy="1450757"/>
          </a:xfrm>
        </p:spPr>
        <p:txBody>
          <a:bodyPr/>
          <a:lstStyle/>
          <a:p>
            <a:r>
              <a:rPr lang="en-US" dirty="0"/>
              <a:t>FUTURE WORK </a:t>
            </a:r>
            <a:endParaRPr lang="en-IN" dirty="0"/>
          </a:p>
        </p:txBody>
      </p:sp>
      <p:pic>
        <p:nvPicPr>
          <p:cNvPr id="4" name="Graphic 3" descr="Hourglass Finished with solid fill">
            <a:extLst>
              <a:ext uri="{FF2B5EF4-FFF2-40B4-BE49-F238E27FC236}">
                <a16:creationId xmlns:a16="http://schemas.microsoft.com/office/drawing/2014/main" id="{EEFFB302-160F-425D-9BFF-A7A9341F8D7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39520" y="624840"/>
            <a:ext cx="914400" cy="914400"/>
          </a:xfrm>
          <a:prstGeom prst="rect">
            <a:avLst/>
          </a:prstGeom>
        </p:spPr>
      </p:pic>
      <p:sp>
        <p:nvSpPr>
          <p:cNvPr id="3" name="TextBox 2">
            <a:extLst>
              <a:ext uri="{FF2B5EF4-FFF2-40B4-BE49-F238E27FC236}">
                <a16:creationId xmlns:a16="http://schemas.microsoft.com/office/drawing/2014/main" id="{28CEFB53-999E-4094-9A32-AABA02E28B5C}"/>
              </a:ext>
            </a:extLst>
          </p:cNvPr>
          <p:cNvSpPr txBox="1"/>
          <p:nvPr/>
        </p:nvSpPr>
        <p:spPr>
          <a:xfrm>
            <a:off x="1136342" y="1476504"/>
            <a:ext cx="8220722" cy="5216813"/>
          </a:xfrm>
          <a:prstGeom prst="rect">
            <a:avLst/>
          </a:prstGeom>
          <a:noFill/>
        </p:spPr>
        <p:txBody>
          <a:bodyPr wrap="square" rtlCol="0">
            <a:spAutoFit/>
          </a:bodyPr>
          <a:lstStyle/>
          <a:p>
            <a:br>
              <a:rPr lang="en-US" dirty="0"/>
            </a:br>
            <a:r>
              <a:rPr lang="en-US" b="0" i="0" dirty="0">
                <a:solidFill>
                  <a:srgbClr val="0D0D0D"/>
                </a:solidFill>
                <a:effectLst/>
                <a:latin typeface="Söhne"/>
              </a:rPr>
              <a:t>Future work in COVID-19 data analysis could focus on several key areas to enhance our understanding of the pandemic and inform effective responses:</a:t>
            </a:r>
          </a:p>
          <a:p>
            <a:pPr marL="285750" indent="-285750">
              <a:buFont typeface="Wingdings" panose="05000000000000000000" pitchFamily="2" charset="2"/>
              <a:buChar char="§"/>
            </a:pPr>
            <a:endParaRPr lang="en-US" dirty="0">
              <a:solidFill>
                <a:srgbClr val="0D0D0D"/>
              </a:solidFill>
              <a:latin typeface="Söhne"/>
            </a:endParaRPr>
          </a:p>
          <a:p>
            <a:pPr marL="285750" indent="-285750">
              <a:lnSpc>
                <a:spcPct val="150000"/>
              </a:lnSpc>
              <a:buFont typeface="Wingdings" panose="05000000000000000000" pitchFamily="2" charset="2"/>
              <a:buChar char="§"/>
            </a:pPr>
            <a:r>
              <a:rPr lang="en-US" b="1" i="0" dirty="0">
                <a:solidFill>
                  <a:srgbClr val="0D0D0D"/>
                </a:solidFill>
                <a:effectLst/>
                <a:latin typeface="Söhne"/>
              </a:rPr>
              <a:t>Predictive Modeling:</a:t>
            </a:r>
            <a:r>
              <a:rPr lang="en-US" b="0" i="0" dirty="0">
                <a:solidFill>
                  <a:srgbClr val="0D0D0D"/>
                </a:solidFill>
                <a:effectLst/>
                <a:latin typeface="Söhne"/>
              </a:rPr>
              <a:t> Develop advanced predictive models to forecast disease spread, identify hotspots, and estimate healthcare resource needs.</a:t>
            </a:r>
          </a:p>
          <a:p>
            <a:pPr marL="285750" indent="-285750">
              <a:lnSpc>
                <a:spcPct val="150000"/>
              </a:lnSpc>
              <a:buFont typeface="Wingdings" panose="05000000000000000000" pitchFamily="2" charset="2"/>
              <a:buChar char="§"/>
            </a:pPr>
            <a:r>
              <a:rPr lang="en-US" b="1" i="0" dirty="0">
                <a:solidFill>
                  <a:srgbClr val="0D0D0D"/>
                </a:solidFill>
                <a:effectLst/>
                <a:latin typeface="Söhne"/>
              </a:rPr>
              <a:t>Variant Analysis:</a:t>
            </a:r>
            <a:r>
              <a:rPr lang="en-US" b="0" i="0" dirty="0">
                <a:solidFill>
                  <a:srgbClr val="0D0D0D"/>
                </a:solidFill>
                <a:effectLst/>
                <a:latin typeface="Söhne"/>
              </a:rPr>
              <a:t> Explore the impact of emerging virus variants on transmission rates, severity, and vaccine efficacy, guiding vaccine development and public health strategies.</a:t>
            </a:r>
          </a:p>
          <a:p>
            <a:pPr marL="285750" indent="-285750">
              <a:lnSpc>
                <a:spcPct val="150000"/>
              </a:lnSpc>
              <a:buFont typeface="Wingdings" panose="05000000000000000000" pitchFamily="2" charset="2"/>
              <a:buChar char="§"/>
            </a:pPr>
            <a:r>
              <a:rPr lang="en-US" b="1" i="0" dirty="0">
                <a:solidFill>
                  <a:srgbClr val="0D0D0D"/>
                </a:solidFill>
                <a:effectLst/>
                <a:latin typeface="Söhne"/>
              </a:rPr>
              <a:t>Long-Term Effects:</a:t>
            </a:r>
            <a:r>
              <a:rPr lang="en-US" b="0" i="0" dirty="0">
                <a:solidFill>
                  <a:srgbClr val="0D0D0D"/>
                </a:solidFill>
                <a:effectLst/>
                <a:latin typeface="Söhne"/>
              </a:rPr>
              <a:t> Investigate the long-term health effects of COVID-19 survivors, contributing to better post-recovery care and management.</a:t>
            </a:r>
          </a:p>
          <a:p>
            <a:pPr marL="285750" indent="-285750">
              <a:lnSpc>
                <a:spcPct val="150000"/>
              </a:lnSpc>
              <a:buFont typeface="Wingdings" panose="05000000000000000000" pitchFamily="2" charset="2"/>
              <a:buChar char="§"/>
            </a:pPr>
            <a:r>
              <a:rPr lang="en-US" b="1" i="0" dirty="0">
                <a:solidFill>
                  <a:srgbClr val="0D0D0D"/>
                </a:solidFill>
                <a:effectLst/>
                <a:latin typeface="Söhne"/>
              </a:rPr>
              <a:t>Vaccination Impact:</a:t>
            </a:r>
            <a:r>
              <a:rPr lang="en-US" b="0" i="0" dirty="0">
                <a:solidFill>
                  <a:srgbClr val="0D0D0D"/>
                </a:solidFill>
                <a:effectLst/>
                <a:latin typeface="Söhne"/>
              </a:rPr>
              <a:t> Analyze the effectiveness of vaccination campaigns, including coverage rates, vaccine breakthrough cases, and the duration of immunity.</a:t>
            </a:r>
          </a:p>
          <a:p>
            <a:pPr marL="285750" indent="-285750">
              <a:buFont typeface="Wingdings" panose="05000000000000000000" pitchFamily="2" charset="2"/>
              <a:buChar char="§"/>
            </a:pPr>
            <a:endParaRPr lang="en-IN" dirty="0"/>
          </a:p>
        </p:txBody>
      </p:sp>
      <p:pic>
        <p:nvPicPr>
          <p:cNvPr id="7" name="Picture 6">
            <a:extLst>
              <a:ext uri="{FF2B5EF4-FFF2-40B4-BE49-F238E27FC236}">
                <a16:creationId xmlns:a16="http://schemas.microsoft.com/office/drawing/2014/main" id="{19748518-9C66-43E2-A65C-D468F0AF9BF3}"/>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rot="21146012">
            <a:off x="9843338" y="3829243"/>
            <a:ext cx="2683940" cy="2781736"/>
          </a:xfrm>
          <a:prstGeom prst="rect">
            <a:avLst/>
          </a:prstGeom>
        </p:spPr>
      </p:pic>
    </p:spTree>
    <p:extLst>
      <p:ext uri="{BB962C8B-B14F-4D97-AF65-F5344CB8AC3E}">
        <p14:creationId xmlns:p14="http://schemas.microsoft.com/office/powerpoint/2010/main" val="1781731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62144-E648-4271-91A0-740150A8F65B}"/>
              </a:ext>
            </a:extLst>
          </p:cNvPr>
          <p:cNvSpPr>
            <a:spLocks noGrp="1"/>
          </p:cNvSpPr>
          <p:nvPr>
            <p:ph type="title"/>
          </p:nvPr>
        </p:nvSpPr>
        <p:spPr>
          <a:xfrm>
            <a:off x="2021840" y="384924"/>
            <a:ext cx="10058400" cy="1450757"/>
          </a:xfrm>
        </p:spPr>
        <p:txBody>
          <a:bodyPr/>
          <a:lstStyle/>
          <a:p>
            <a:r>
              <a:rPr lang="en-US" dirty="0"/>
              <a:t>INTRODUCTION</a:t>
            </a:r>
            <a:endParaRPr lang="en-IN" dirty="0"/>
          </a:p>
        </p:txBody>
      </p:sp>
      <p:sp>
        <p:nvSpPr>
          <p:cNvPr id="3" name="TextBox 2">
            <a:extLst>
              <a:ext uri="{FF2B5EF4-FFF2-40B4-BE49-F238E27FC236}">
                <a16:creationId xmlns:a16="http://schemas.microsoft.com/office/drawing/2014/main" id="{0AF6FDFA-195F-490E-836E-08E9820FD652}"/>
              </a:ext>
            </a:extLst>
          </p:cNvPr>
          <p:cNvSpPr txBox="1"/>
          <p:nvPr/>
        </p:nvSpPr>
        <p:spPr>
          <a:xfrm>
            <a:off x="914400" y="1940560"/>
            <a:ext cx="9865360" cy="4524315"/>
          </a:xfrm>
          <a:prstGeom prst="rect">
            <a:avLst/>
          </a:prstGeom>
          <a:noFill/>
        </p:spPr>
        <p:txBody>
          <a:bodyPr wrap="square" rtlCol="0">
            <a:spAutoFit/>
          </a:bodyPr>
          <a:lstStyle/>
          <a:p>
            <a:pPr algn="just">
              <a:lnSpc>
                <a:spcPct val="150000"/>
              </a:lnSpc>
            </a:pPr>
            <a:r>
              <a:rPr lang="en-US" b="0" i="0" dirty="0">
                <a:solidFill>
                  <a:srgbClr val="0D0D0D"/>
                </a:solidFill>
                <a:effectLst/>
                <a:latin typeface="Sohne"/>
              </a:rPr>
              <a:t>Our dataset comprises comprehensive information on the spread of the virus, including infection rates, mortality rates, vaccination coverage, and various demographic factors. The objective of our project is to extract meaningful insights that can inform effective strategies for managing and mitigating the impact of the pandemic.</a:t>
            </a:r>
          </a:p>
          <a:p>
            <a:pPr algn="l">
              <a:lnSpc>
                <a:spcPct val="150000"/>
              </a:lnSpc>
            </a:pPr>
            <a:endParaRPr lang="en-US" b="0" i="0" dirty="0">
              <a:solidFill>
                <a:srgbClr val="0D0D0D"/>
              </a:solidFill>
              <a:effectLst/>
              <a:latin typeface="Sohne"/>
            </a:endParaRPr>
          </a:p>
          <a:p>
            <a:pPr algn="just">
              <a:lnSpc>
                <a:spcPct val="150000"/>
              </a:lnSpc>
            </a:pPr>
            <a:r>
              <a:rPr lang="en-US" b="0" i="0" dirty="0">
                <a:solidFill>
                  <a:srgbClr val="0D0D0D"/>
                </a:solidFill>
                <a:effectLst/>
                <a:latin typeface="Sohne"/>
              </a:rPr>
              <a:t>In the next few minutes, we will navigate through the intricacies of this dataset, aiming to uncover hidden trends, disparities, and potential areas for intervention. The significance of this analysis cannot be overstated, as it not only aids in understanding the current state of affairs but also lays the groundwork for evidence-based decision-making in the ongoing battle against COVID-19.</a:t>
            </a:r>
          </a:p>
          <a:p>
            <a:pPr algn="l">
              <a:lnSpc>
                <a:spcPct val="150000"/>
              </a:lnSpc>
            </a:pPr>
            <a:r>
              <a:rPr lang="en-US" b="0" i="0" dirty="0">
                <a:solidFill>
                  <a:srgbClr val="0D0D0D"/>
                </a:solidFill>
                <a:effectLst/>
                <a:latin typeface="Sohne"/>
              </a:rPr>
              <a:t>.</a:t>
            </a:r>
          </a:p>
          <a:p>
            <a:endParaRPr lang="en-IN" dirty="0"/>
          </a:p>
        </p:txBody>
      </p:sp>
      <p:pic>
        <p:nvPicPr>
          <p:cNvPr id="9" name="Graphic 8" descr="Document with solid fill">
            <a:extLst>
              <a:ext uri="{FF2B5EF4-FFF2-40B4-BE49-F238E27FC236}">
                <a16:creationId xmlns:a16="http://schemas.microsoft.com/office/drawing/2014/main" id="{358674B4-D473-468A-B17B-A5C6FCFB8BE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07440" y="816402"/>
            <a:ext cx="914400" cy="914400"/>
          </a:xfrm>
          <a:prstGeom prst="rect">
            <a:avLst/>
          </a:prstGeom>
        </p:spPr>
      </p:pic>
    </p:spTree>
    <p:extLst>
      <p:ext uri="{BB962C8B-B14F-4D97-AF65-F5344CB8AC3E}">
        <p14:creationId xmlns:p14="http://schemas.microsoft.com/office/powerpoint/2010/main" val="2162859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BC93C-B099-41BE-8C63-A1DE1E2D4E8A}"/>
              </a:ext>
            </a:extLst>
          </p:cNvPr>
          <p:cNvSpPr>
            <a:spLocks noGrp="1"/>
          </p:cNvSpPr>
          <p:nvPr>
            <p:ph type="title"/>
          </p:nvPr>
        </p:nvSpPr>
        <p:spPr>
          <a:xfrm>
            <a:off x="2011680" y="317083"/>
            <a:ext cx="10058400" cy="1450757"/>
          </a:xfrm>
        </p:spPr>
        <p:txBody>
          <a:bodyPr/>
          <a:lstStyle/>
          <a:p>
            <a:r>
              <a:rPr lang="en-US" dirty="0"/>
              <a:t>DATASET OVERVIEW</a:t>
            </a:r>
            <a:endParaRPr lang="en-IN" dirty="0"/>
          </a:p>
        </p:txBody>
      </p:sp>
      <p:sp>
        <p:nvSpPr>
          <p:cNvPr id="3" name="TextBox 2">
            <a:extLst>
              <a:ext uri="{FF2B5EF4-FFF2-40B4-BE49-F238E27FC236}">
                <a16:creationId xmlns:a16="http://schemas.microsoft.com/office/drawing/2014/main" id="{0DE22BCD-9445-4C11-95F5-117CA94D55C5}"/>
              </a:ext>
            </a:extLst>
          </p:cNvPr>
          <p:cNvSpPr txBox="1"/>
          <p:nvPr/>
        </p:nvSpPr>
        <p:spPr>
          <a:xfrm>
            <a:off x="1097280" y="1595120"/>
            <a:ext cx="5557520" cy="4484626"/>
          </a:xfrm>
          <a:prstGeom prst="rect">
            <a:avLst/>
          </a:prstGeom>
          <a:noFill/>
        </p:spPr>
        <p:txBody>
          <a:bodyPr wrap="square" rtlCol="0">
            <a:spAutoFit/>
          </a:bodyPr>
          <a:lstStyle/>
          <a:p>
            <a:pPr algn="just">
              <a:lnSpc>
                <a:spcPct val="150000"/>
              </a:lnSpc>
            </a:pPr>
            <a:br>
              <a:rPr lang="en-US" sz="1600" dirty="0"/>
            </a:br>
            <a:r>
              <a:rPr lang="en-US" sz="1600" b="0" i="0" dirty="0">
                <a:solidFill>
                  <a:srgbClr val="0D0D0D"/>
                </a:solidFill>
                <a:effectLst/>
                <a:latin typeface="Söhne"/>
              </a:rPr>
              <a:t>Our COVID-19 dataset encapsulates a wealth of information, encompassing global infection and mortality rates, vaccination coverage, regional demographics, and time-series data. Collected from authoritative sources, it spans various geographic regions and demographic categories. The dataset's richness allows for a nuanced exploration of the pandemic's multifaceted impacts, offering a panoramic view of the virus's trajectory. This diverse and comprehensive compilation equips us with the necessary tools to dissect patterns, identify outliers, and derive actionable insights crucial for effective public health responses and decision-making.</a:t>
            </a:r>
            <a:endParaRPr lang="en-IN" sz="1600" dirty="0"/>
          </a:p>
        </p:txBody>
      </p:sp>
      <p:pic>
        <p:nvPicPr>
          <p:cNvPr id="6" name="Graphic 5" descr="Newspaper with solid fill">
            <a:extLst>
              <a:ext uri="{FF2B5EF4-FFF2-40B4-BE49-F238E27FC236}">
                <a16:creationId xmlns:a16="http://schemas.microsoft.com/office/drawing/2014/main" id="{E73E4B28-ADCC-4A21-983B-E2CAC7394FD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63399" y="585678"/>
            <a:ext cx="1182162" cy="1182162"/>
          </a:xfrm>
          <a:prstGeom prst="rect">
            <a:avLst/>
          </a:prstGeom>
        </p:spPr>
      </p:pic>
      <mc:AlternateContent xmlns:mc="http://schemas.openxmlformats.org/markup-compatibility/2006">
        <mc:Choice xmlns:am3d="http://schemas.microsoft.com/office/drawing/2017/model3d" Requires="am3d">
          <p:graphicFrame>
            <p:nvGraphicFramePr>
              <p:cNvPr id="8" name="3D Model 7" descr="Cloud Database">
                <a:extLst>
                  <a:ext uri="{FF2B5EF4-FFF2-40B4-BE49-F238E27FC236}">
                    <a16:creationId xmlns:a16="http://schemas.microsoft.com/office/drawing/2014/main" id="{9029DEE6-EC83-4058-8410-1447EFB2A95E}"/>
                  </a:ext>
                </a:extLst>
              </p:cNvPr>
              <p:cNvGraphicFramePr>
                <a:graphicFrameLocks noChangeAspect="1"/>
              </p:cNvGraphicFramePr>
              <p:nvPr>
                <p:extLst>
                  <p:ext uri="{D42A27DB-BD31-4B8C-83A1-F6EECF244321}">
                    <p14:modId xmlns:p14="http://schemas.microsoft.com/office/powerpoint/2010/main" val="101693341"/>
                  </p:ext>
                </p:extLst>
              </p:nvPr>
            </p:nvGraphicFramePr>
            <p:xfrm>
              <a:off x="10720674" y="5441947"/>
              <a:ext cx="1471326" cy="1614173"/>
            </p:xfrm>
            <a:graphic>
              <a:graphicData uri="http://schemas.microsoft.com/office/drawing/2017/model3d">
                <am3d:model3d r:embed="rId4">
                  <am3d:spPr>
                    <a:xfrm>
                      <a:off x="0" y="0"/>
                      <a:ext cx="1471326" cy="1614173"/>
                    </a:xfrm>
                    <a:prstGeom prst="rect">
                      <a:avLst/>
                    </a:prstGeom>
                  </am3d:spPr>
                  <am3d:camera>
                    <am3d:pos x="0" y="0" z="75336453"/>
                    <am3d:up dx="0" dy="36000000" dz="0"/>
                    <am3d:lookAt x="0" y="0" z="0"/>
                    <am3d:perspective fov="2700000"/>
                  </am3d:camera>
                  <am3d:trans>
                    <am3d:meterPerModelUnit n="129697" d="1000000"/>
                    <am3d:preTrans dx="1147748" dy="-16466351" dz="-955141"/>
                    <am3d:scale>
                      <am3d:sx n="1000000" d="1000000"/>
                      <am3d:sy n="1000000" d="1000000"/>
                      <am3d:sz n="1000000" d="1000000"/>
                    </am3d:scale>
                    <am3d:rot/>
                    <am3d:postTrans dx="0" dy="0" dz="0"/>
                  </am3d:trans>
                  <am3d:raster rName="Office3DRenderer" rVer="16.0.8326">
                    <am3d:blip r:embed="rId5"/>
                  </am3d:raster>
                  <am3d:objViewport viewportSz="270933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descr="Cloud Database">
                <a:extLst>
                  <a:ext uri="{FF2B5EF4-FFF2-40B4-BE49-F238E27FC236}">
                    <a16:creationId xmlns:a16="http://schemas.microsoft.com/office/drawing/2014/main" id="{9029DEE6-EC83-4058-8410-1447EFB2A95E}"/>
                  </a:ext>
                </a:extLst>
              </p:cNvPr>
              <p:cNvPicPr>
                <a:picLocks noGrp="1" noRot="1" noChangeAspect="1" noMove="1" noResize="1" noEditPoints="1" noAdjustHandles="1" noChangeArrowheads="1" noChangeShapeType="1" noCrop="1"/>
              </p:cNvPicPr>
              <p:nvPr/>
            </p:nvPicPr>
            <p:blipFill>
              <a:blip r:embed="rId5"/>
              <a:stretch>
                <a:fillRect/>
              </a:stretch>
            </p:blipFill>
            <p:spPr>
              <a:xfrm>
                <a:off x="10720674" y="5441947"/>
                <a:ext cx="1471326" cy="1614173"/>
              </a:xfrm>
              <a:prstGeom prst="rect">
                <a:avLst/>
              </a:prstGeom>
            </p:spPr>
          </p:pic>
        </mc:Fallback>
      </mc:AlternateContent>
      <p:pic>
        <p:nvPicPr>
          <p:cNvPr id="5" name="Picture 4">
            <a:extLst>
              <a:ext uri="{FF2B5EF4-FFF2-40B4-BE49-F238E27FC236}">
                <a16:creationId xmlns:a16="http://schemas.microsoft.com/office/drawing/2014/main" id="{B7685296-884D-4253-A46D-0EABEED5329D}"/>
              </a:ext>
            </a:extLst>
          </p:cNvPr>
          <p:cNvPicPr>
            <a:picLocks noChangeAspect="1"/>
          </p:cNvPicPr>
          <p:nvPr/>
        </p:nvPicPr>
        <p:blipFill rotWithShape="1">
          <a:blip r:embed="rId6">
            <a:extLst>
              <a:ext uri="{28A0092B-C50C-407E-A947-70E740481C1C}">
                <a14:useLocalDpi xmlns:a14="http://schemas.microsoft.com/office/drawing/2010/main" val="0"/>
              </a:ext>
            </a:extLst>
          </a:blip>
          <a:srcRect l="729" t="27076" r="3155" b="6873"/>
          <a:stretch/>
        </p:blipFill>
        <p:spPr>
          <a:xfrm>
            <a:off x="7040880" y="1902102"/>
            <a:ext cx="4119239" cy="2510100"/>
          </a:xfrm>
          <a:prstGeom prst="rect">
            <a:avLst/>
          </a:prstGeom>
        </p:spPr>
      </p:pic>
      <p:sp>
        <p:nvSpPr>
          <p:cNvPr id="9" name="TextBox 8">
            <a:extLst>
              <a:ext uri="{FF2B5EF4-FFF2-40B4-BE49-F238E27FC236}">
                <a16:creationId xmlns:a16="http://schemas.microsoft.com/office/drawing/2014/main" id="{B8FFEAB2-5E64-4DD0-8674-921D12EA1646}"/>
              </a:ext>
            </a:extLst>
          </p:cNvPr>
          <p:cNvSpPr txBox="1"/>
          <p:nvPr/>
        </p:nvSpPr>
        <p:spPr>
          <a:xfrm>
            <a:off x="7050645" y="4546464"/>
            <a:ext cx="3833378" cy="2031325"/>
          </a:xfrm>
          <a:prstGeom prst="rect">
            <a:avLst/>
          </a:prstGeom>
          <a:noFill/>
        </p:spPr>
        <p:txBody>
          <a:bodyPr wrap="square" rtlCol="0">
            <a:spAutoFit/>
          </a:bodyPr>
          <a:lstStyle/>
          <a:p>
            <a:r>
              <a:rPr lang="en-US" dirty="0"/>
              <a:t>The major Column includes –</a:t>
            </a:r>
          </a:p>
          <a:p>
            <a:pPr marL="285750" indent="-285750">
              <a:buFont typeface="Wingdings" panose="05000000000000000000" pitchFamily="2" charset="2"/>
              <a:buChar char="Ø"/>
            </a:pPr>
            <a:r>
              <a:rPr lang="en-US" dirty="0"/>
              <a:t>State Name </a:t>
            </a:r>
          </a:p>
          <a:p>
            <a:pPr marL="285750" indent="-285750">
              <a:buFont typeface="Wingdings" panose="05000000000000000000" pitchFamily="2" charset="2"/>
              <a:buChar char="Ø"/>
            </a:pPr>
            <a:r>
              <a:rPr lang="en-US" dirty="0"/>
              <a:t>District Name </a:t>
            </a:r>
          </a:p>
          <a:p>
            <a:pPr marL="285750" indent="-285750">
              <a:buFont typeface="Wingdings" panose="05000000000000000000" pitchFamily="2" charset="2"/>
              <a:buChar char="Ø"/>
            </a:pPr>
            <a:r>
              <a:rPr lang="en-US" dirty="0"/>
              <a:t>Confirmed Cases </a:t>
            </a:r>
          </a:p>
          <a:p>
            <a:pPr marL="285750" indent="-285750">
              <a:buFont typeface="Wingdings" panose="05000000000000000000" pitchFamily="2" charset="2"/>
              <a:buChar char="Ø"/>
            </a:pPr>
            <a:r>
              <a:rPr lang="en-US" dirty="0"/>
              <a:t>Tested Cases</a:t>
            </a:r>
          </a:p>
          <a:p>
            <a:pPr marL="285750" indent="-285750">
              <a:buFont typeface="Wingdings" panose="05000000000000000000" pitchFamily="2" charset="2"/>
              <a:buChar char="Ø"/>
            </a:pPr>
            <a:r>
              <a:rPr lang="en-US" dirty="0"/>
              <a:t>Vaccinated 1&amp;2</a:t>
            </a:r>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2439888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4291F-93D0-48AD-A131-71A596793811}"/>
              </a:ext>
            </a:extLst>
          </p:cNvPr>
          <p:cNvSpPr>
            <a:spLocks noGrp="1"/>
          </p:cNvSpPr>
          <p:nvPr>
            <p:ph type="title"/>
          </p:nvPr>
        </p:nvSpPr>
        <p:spPr>
          <a:xfrm>
            <a:off x="2159000" y="310374"/>
            <a:ext cx="10058400" cy="1450757"/>
          </a:xfrm>
        </p:spPr>
        <p:txBody>
          <a:bodyPr/>
          <a:lstStyle/>
          <a:p>
            <a:r>
              <a:rPr lang="en-IN" dirty="0">
                <a:effectLst/>
              </a:rPr>
              <a:t>METHEDOLOGY</a:t>
            </a:r>
            <a:endParaRPr lang="en-IN" dirty="0"/>
          </a:p>
        </p:txBody>
      </p:sp>
      <p:sp>
        <p:nvSpPr>
          <p:cNvPr id="3" name="TextBox 2">
            <a:extLst>
              <a:ext uri="{FF2B5EF4-FFF2-40B4-BE49-F238E27FC236}">
                <a16:creationId xmlns:a16="http://schemas.microsoft.com/office/drawing/2014/main" id="{AD8D3C9E-3BB5-48C2-BC45-255F8BB7EE46}"/>
              </a:ext>
            </a:extLst>
          </p:cNvPr>
          <p:cNvSpPr txBox="1"/>
          <p:nvPr/>
        </p:nvSpPr>
        <p:spPr>
          <a:xfrm>
            <a:off x="665480" y="3464531"/>
            <a:ext cx="2895600" cy="1900777"/>
          </a:xfrm>
          <a:prstGeom prst="rect">
            <a:avLst/>
          </a:prstGeom>
          <a:noFill/>
        </p:spPr>
        <p:txBody>
          <a:bodyPr wrap="square" rtlCol="0">
            <a:spAutoFit/>
          </a:bodyPr>
          <a:lstStyle/>
          <a:p>
            <a:pPr>
              <a:lnSpc>
                <a:spcPct val="150000"/>
              </a:lnSpc>
            </a:pPr>
            <a:r>
              <a:rPr lang="en-US" sz="1600" b="0" i="0" dirty="0">
                <a:solidFill>
                  <a:srgbClr val="0D0D0D"/>
                </a:solidFill>
                <a:effectLst/>
                <a:latin typeface="Sohne"/>
              </a:rPr>
              <a:t>Python facilitates advanced statistical modeling, data manipulation, and visualization through libraries like Pandas, NumPy, and Matplotlib</a:t>
            </a:r>
            <a:endParaRPr lang="en-IN" sz="1600" dirty="0">
              <a:latin typeface="Sohne"/>
            </a:endParaRPr>
          </a:p>
        </p:txBody>
      </p:sp>
      <p:sp>
        <p:nvSpPr>
          <p:cNvPr id="5" name="TextBox 4">
            <a:extLst>
              <a:ext uri="{FF2B5EF4-FFF2-40B4-BE49-F238E27FC236}">
                <a16:creationId xmlns:a16="http://schemas.microsoft.com/office/drawing/2014/main" id="{EBEA10C3-9192-47DB-BCE6-1C52A5BF2F45}"/>
              </a:ext>
            </a:extLst>
          </p:cNvPr>
          <p:cNvSpPr txBox="1"/>
          <p:nvPr/>
        </p:nvSpPr>
        <p:spPr>
          <a:xfrm>
            <a:off x="4409441" y="3464531"/>
            <a:ext cx="2316480" cy="2268634"/>
          </a:xfrm>
          <a:prstGeom prst="rect">
            <a:avLst/>
          </a:prstGeom>
          <a:noFill/>
        </p:spPr>
        <p:txBody>
          <a:bodyPr wrap="square" rtlCol="0">
            <a:spAutoFit/>
          </a:bodyPr>
          <a:lstStyle/>
          <a:p>
            <a:pPr algn="ctr">
              <a:lnSpc>
                <a:spcPct val="150000"/>
              </a:lnSpc>
            </a:pPr>
            <a:r>
              <a:rPr lang="en-US" sz="1600" b="0" i="0" dirty="0">
                <a:solidFill>
                  <a:srgbClr val="0D0D0D"/>
                </a:solidFill>
                <a:effectLst/>
                <a:latin typeface="Söhne"/>
              </a:rPr>
              <a:t>SQL is leveraged for efficient data querying and aggregation, ensuring seamless integration of diverse datasets. </a:t>
            </a:r>
            <a:endParaRPr lang="en-IN" sz="1600" dirty="0"/>
          </a:p>
        </p:txBody>
      </p:sp>
      <p:sp>
        <p:nvSpPr>
          <p:cNvPr id="7" name="TextBox 6">
            <a:extLst>
              <a:ext uri="{FF2B5EF4-FFF2-40B4-BE49-F238E27FC236}">
                <a16:creationId xmlns:a16="http://schemas.microsoft.com/office/drawing/2014/main" id="{9C1A7EE7-BF65-4707-A28A-7BA5776576AA}"/>
              </a:ext>
            </a:extLst>
          </p:cNvPr>
          <p:cNvSpPr txBox="1"/>
          <p:nvPr/>
        </p:nvSpPr>
        <p:spPr>
          <a:xfrm>
            <a:off x="7752080" y="3429000"/>
            <a:ext cx="3774440" cy="1940531"/>
          </a:xfrm>
          <a:prstGeom prst="rect">
            <a:avLst/>
          </a:prstGeom>
          <a:noFill/>
        </p:spPr>
        <p:txBody>
          <a:bodyPr wrap="square" rtlCol="0">
            <a:spAutoFit/>
          </a:bodyPr>
          <a:lstStyle/>
          <a:p>
            <a:pPr>
              <a:lnSpc>
                <a:spcPct val="150000"/>
              </a:lnSpc>
            </a:pPr>
            <a:r>
              <a:rPr lang="en-US" sz="1600" b="0" i="0" dirty="0">
                <a:solidFill>
                  <a:srgbClr val="0D0D0D"/>
                </a:solidFill>
                <a:effectLst/>
                <a:latin typeface="Söhne"/>
              </a:rPr>
              <a:t>Excel serves as a versatile tool for exploratory data analysis, pivot tables, and graphical representation , to extract meaningful insights from the COVID-19 dataset with precision and agility</a:t>
            </a:r>
            <a:r>
              <a:rPr lang="en-US" b="0" i="0" dirty="0">
                <a:solidFill>
                  <a:srgbClr val="0D0D0D"/>
                </a:solidFill>
                <a:effectLst/>
                <a:latin typeface="Söhne"/>
              </a:rPr>
              <a:t>.</a:t>
            </a:r>
            <a:endParaRPr lang="en-IN" dirty="0"/>
          </a:p>
        </p:txBody>
      </p:sp>
      <p:pic>
        <p:nvPicPr>
          <p:cNvPr id="14" name="Graphic 13" descr="Atom with solid fill">
            <a:extLst>
              <a:ext uri="{FF2B5EF4-FFF2-40B4-BE49-F238E27FC236}">
                <a16:creationId xmlns:a16="http://schemas.microsoft.com/office/drawing/2014/main" id="{4C7A3112-9A06-41CB-B64A-210749808FA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44600" y="880634"/>
            <a:ext cx="914400" cy="914400"/>
          </a:xfrm>
          <a:prstGeom prst="rect">
            <a:avLst/>
          </a:prstGeom>
        </p:spPr>
      </p:pic>
      <p:graphicFrame>
        <p:nvGraphicFramePr>
          <p:cNvPr id="10" name="Diagram 9">
            <a:extLst>
              <a:ext uri="{FF2B5EF4-FFF2-40B4-BE49-F238E27FC236}">
                <a16:creationId xmlns:a16="http://schemas.microsoft.com/office/drawing/2014/main" id="{4323058C-98F0-449A-A806-0B6F815D6990}"/>
              </a:ext>
            </a:extLst>
          </p:cNvPr>
          <p:cNvGraphicFramePr/>
          <p:nvPr>
            <p:extLst>
              <p:ext uri="{D42A27DB-BD31-4B8C-83A1-F6EECF244321}">
                <p14:modId xmlns:p14="http://schemas.microsoft.com/office/powerpoint/2010/main" val="103117098"/>
              </p:ext>
            </p:extLst>
          </p:nvPr>
        </p:nvGraphicFramePr>
        <p:xfrm>
          <a:off x="553264" y="2027681"/>
          <a:ext cx="10170961" cy="10992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236984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DF9F9-E3A5-4493-A908-70FCAD234279}"/>
              </a:ext>
            </a:extLst>
          </p:cNvPr>
          <p:cNvSpPr>
            <a:spLocks noGrp="1"/>
          </p:cNvSpPr>
          <p:nvPr>
            <p:ph type="title"/>
          </p:nvPr>
        </p:nvSpPr>
        <p:spPr>
          <a:xfrm>
            <a:off x="4092605" y="180072"/>
            <a:ext cx="3187084" cy="787594"/>
          </a:xfrm>
        </p:spPr>
        <p:txBody>
          <a:bodyPr>
            <a:normAutofit/>
          </a:bodyPr>
          <a:lstStyle/>
          <a:p>
            <a:pPr algn="just"/>
            <a:r>
              <a:rPr lang="en-US" u="sng" dirty="0">
                <a:cs typeface="Arial" panose="020B0604020202020204" pitchFamily="34" charset="0"/>
              </a:rPr>
              <a:t>INSIGHT - 1</a:t>
            </a:r>
            <a:endParaRPr lang="en-IN" u="sng" dirty="0">
              <a:cs typeface="Arial" panose="020B0604020202020204" pitchFamily="34" charset="0"/>
            </a:endParaRPr>
          </a:p>
        </p:txBody>
      </p:sp>
      <p:graphicFrame>
        <p:nvGraphicFramePr>
          <p:cNvPr id="4" name="Chart 3">
            <a:extLst>
              <a:ext uri="{FF2B5EF4-FFF2-40B4-BE49-F238E27FC236}">
                <a16:creationId xmlns:a16="http://schemas.microsoft.com/office/drawing/2014/main" id="{37E14337-EC15-4F73-A53C-03A5E681C5DC}"/>
              </a:ext>
            </a:extLst>
          </p:cNvPr>
          <p:cNvGraphicFramePr>
            <a:graphicFrameLocks/>
          </p:cNvGraphicFramePr>
          <p:nvPr>
            <p:extLst>
              <p:ext uri="{D42A27DB-BD31-4B8C-83A1-F6EECF244321}">
                <p14:modId xmlns:p14="http://schemas.microsoft.com/office/powerpoint/2010/main" val="895102383"/>
              </p:ext>
            </p:extLst>
          </p:nvPr>
        </p:nvGraphicFramePr>
        <p:xfrm>
          <a:off x="1" y="1038687"/>
          <a:ext cx="12191999" cy="4296793"/>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D401A8BC-7FBC-4DB9-8EB8-6045CA205205}"/>
              </a:ext>
            </a:extLst>
          </p:cNvPr>
          <p:cNvSpPr txBox="1"/>
          <p:nvPr/>
        </p:nvSpPr>
        <p:spPr>
          <a:xfrm>
            <a:off x="1047565" y="5406501"/>
            <a:ext cx="9756559" cy="923330"/>
          </a:xfrm>
          <a:prstGeom prst="rect">
            <a:avLst/>
          </a:prstGeom>
          <a:noFill/>
        </p:spPr>
        <p:txBody>
          <a:bodyPr wrap="square" rtlCol="0">
            <a:spAutoFit/>
          </a:bodyPr>
          <a:lstStyle/>
          <a:p>
            <a:r>
              <a:rPr lang="en-US" dirty="0"/>
              <a:t>This insights refers to the </a:t>
            </a:r>
            <a:r>
              <a:rPr lang="en-US" b="1" dirty="0"/>
              <a:t>TESTING RATIO </a:t>
            </a:r>
            <a:r>
              <a:rPr lang="en-US" dirty="0"/>
              <a:t>between every state. And it concludes that UP has the highest ratio whereas Manipur has the lowest </a:t>
            </a:r>
            <a:r>
              <a:rPr lang="en-US" dirty="0" err="1"/>
              <a:t>ratio.”</a:t>
            </a:r>
            <a:r>
              <a:rPr lang="en-US" b="1" i="0" dirty="0" err="1">
                <a:solidFill>
                  <a:srgbClr val="0D0D0D"/>
                </a:solidFill>
                <a:effectLst/>
                <a:latin typeface="Söhne"/>
              </a:rPr>
              <a:t>The</a:t>
            </a:r>
            <a:r>
              <a:rPr lang="en-US" b="1" i="0" dirty="0">
                <a:solidFill>
                  <a:srgbClr val="0D0D0D"/>
                </a:solidFill>
                <a:effectLst/>
                <a:latin typeface="Söhne"/>
              </a:rPr>
              <a:t> testing ratio might refer to the ratio of the number of tests conducted to the population size or the number of positive cases</a:t>
            </a:r>
            <a:r>
              <a:rPr lang="en-US" b="0" i="0" dirty="0">
                <a:solidFill>
                  <a:srgbClr val="0D0D0D"/>
                </a:solidFill>
                <a:effectLst/>
                <a:latin typeface="Söhne"/>
              </a:rPr>
              <a:t>.”</a:t>
            </a:r>
            <a:endParaRPr lang="en-IN" dirty="0"/>
          </a:p>
        </p:txBody>
      </p:sp>
    </p:spTree>
    <p:extLst>
      <p:ext uri="{BB962C8B-B14F-4D97-AF65-F5344CB8AC3E}">
        <p14:creationId xmlns:p14="http://schemas.microsoft.com/office/powerpoint/2010/main" val="2003634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23B1D-3910-4EEA-A85B-A1A64B81EB0F}"/>
              </a:ext>
            </a:extLst>
          </p:cNvPr>
          <p:cNvSpPr>
            <a:spLocks noGrp="1"/>
          </p:cNvSpPr>
          <p:nvPr>
            <p:ph type="title"/>
          </p:nvPr>
        </p:nvSpPr>
        <p:spPr>
          <a:xfrm>
            <a:off x="7341832" y="378042"/>
            <a:ext cx="3783367" cy="1450757"/>
          </a:xfrm>
        </p:spPr>
        <p:txBody>
          <a:bodyPr/>
          <a:lstStyle/>
          <a:p>
            <a:r>
              <a:rPr lang="en-US" u="sng" dirty="0">
                <a:cs typeface="Arial" panose="020B0604020202020204" pitchFamily="34" charset="0"/>
              </a:rPr>
              <a:t>INSIGHT - 2</a:t>
            </a:r>
            <a:endParaRPr lang="en-IN" u="sng" dirty="0">
              <a:cs typeface="Arial" panose="020B0604020202020204" pitchFamily="34" charset="0"/>
            </a:endParaRPr>
          </a:p>
        </p:txBody>
      </p:sp>
      <p:graphicFrame>
        <p:nvGraphicFramePr>
          <p:cNvPr id="5" name="Chart 4">
            <a:extLst>
              <a:ext uri="{FF2B5EF4-FFF2-40B4-BE49-F238E27FC236}">
                <a16:creationId xmlns:a16="http://schemas.microsoft.com/office/drawing/2014/main" id="{BE5F5B4A-18A5-4D1A-88C0-A5EF48AB14CA}"/>
              </a:ext>
            </a:extLst>
          </p:cNvPr>
          <p:cNvGraphicFramePr>
            <a:graphicFrameLocks/>
          </p:cNvGraphicFramePr>
          <p:nvPr>
            <p:extLst>
              <p:ext uri="{D42A27DB-BD31-4B8C-83A1-F6EECF244321}">
                <p14:modId xmlns:p14="http://schemas.microsoft.com/office/powerpoint/2010/main" val="2414224119"/>
              </p:ext>
            </p:extLst>
          </p:nvPr>
        </p:nvGraphicFramePr>
        <p:xfrm>
          <a:off x="781236" y="1225117"/>
          <a:ext cx="5548544" cy="5113539"/>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E0D49259-D1CC-4D2C-BBC7-69042CE744CF}"/>
              </a:ext>
            </a:extLst>
          </p:cNvPr>
          <p:cNvSpPr txBox="1"/>
          <p:nvPr/>
        </p:nvSpPr>
        <p:spPr>
          <a:xfrm>
            <a:off x="7466120" y="2957027"/>
            <a:ext cx="4048217" cy="1754326"/>
          </a:xfrm>
          <a:prstGeom prst="rect">
            <a:avLst/>
          </a:prstGeom>
          <a:noFill/>
        </p:spPr>
        <p:txBody>
          <a:bodyPr wrap="square" rtlCol="0">
            <a:spAutoFit/>
          </a:bodyPr>
          <a:lstStyle/>
          <a:p>
            <a:r>
              <a:rPr lang="en-US" dirty="0">
                <a:solidFill>
                  <a:srgbClr val="0D0D0D"/>
                </a:solidFill>
                <a:latin typeface="Söhne"/>
              </a:rPr>
              <a:t>T</a:t>
            </a:r>
            <a:r>
              <a:rPr lang="en-US" b="0" i="0" dirty="0">
                <a:solidFill>
                  <a:srgbClr val="0D0D0D"/>
                </a:solidFill>
                <a:effectLst/>
                <a:latin typeface="Söhne"/>
              </a:rPr>
              <a:t>he </a:t>
            </a:r>
            <a:r>
              <a:rPr lang="en-US" b="1" i="0" dirty="0">
                <a:solidFill>
                  <a:srgbClr val="0D0D0D"/>
                </a:solidFill>
                <a:effectLst/>
                <a:latin typeface="Söhne"/>
              </a:rPr>
              <a:t>RECOVERY RATE</a:t>
            </a:r>
            <a:r>
              <a:rPr lang="en-US" b="0" i="0" dirty="0">
                <a:solidFill>
                  <a:srgbClr val="0D0D0D"/>
                </a:solidFill>
                <a:effectLst/>
                <a:latin typeface="Söhne"/>
              </a:rPr>
              <a:t> typically represents the proportion of individuals who have recovered from a disease compared to the total number of confirmed cases. In this Insight the highest recovery rate was in Bihar state.</a:t>
            </a:r>
            <a:endParaRPr lang="en-IN" dirty="0"/>
          </a:p>
        </p:txBody>
      </p:sp>
    </p:spTree>
    <p:extLst>
      <p:ext uri="{BB962C8B-B14F-4D97-AF65-F5344CB8AC3E}">
        <p14:creationId xmlns:p14="http://schemas.microsoft.com/office/powerpoint/2010/main" val="1616390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1861D-9684-4038-BBE6-7AA8A930B9A5}"/>
              </a:ext>
            </a:extLst>
          </p:cNvPr>
          <p:cNvSpPr>
            <a:spLocks noGrp="1"/>
          </p:cNvSpPr>
          <p:nvPr>
            <p:ph type="title"/>
          </p:nvPr>
        </p:nvSpPr>
        <p:spPr>
          <a:xfrm>
            <a:off x="6684886" y="976543"/>
            <a:ext cx="4586203" cy="858471"/>
          </a:xfrm>
        </p:spPr>
        <p:txBody>
          <a:bodyPr/>
          <a:lstStyle/>
          <a:p>
            <a:pPr algn="r"/>
            <a:r>
              <a:rPr lang="en-US" u="sng" dirty="0"/>
              <a:t>INSIGHT - 3</a:t>
            </a:r>
            <a:endParaRPr lang="en-IN" u="sng" dirty="0"/>
          </a:p>
        </p:txBody>
      </p:sp>
      <mc:AlternateContent xmlns:mc="http://schemas.openxmlformats.org/markup-compatibility/2006" xmlns:cx4="http://schemas.microsoft.com/office/drawing/2016/5/10/chartex">
        <mc:Choice Requires="cx4">
          <p:graphicFrame>
            <p:nvGraphicFramePr>
              <p:cNvPr id="4" name="Chart 3">
                <a:extLst>
                  <a:ext uri="{FF2B5EF4-FFF2-40B4-BE49-F238E27FC236}">
                    <a16:creationId xmlns:a16="http://schemas.microsoft.com/office/drawing/2014/main" id="{623AE96D-1BF2-4834-A534-D19FD98A0109}"/>
                  </a:ext>
                </a:extLst>
              </p:cNvPr>
              <p:cNvGraphicFramePr/>
              <p:nvPr>
                <p:extLst>
                  <p:ext uri="{D42A27DB-BD31-4B8C-83A1-F6EECF244321}">
                    <p14:modId xmlns:p14="http://schemas.microsoft.com/office/powerpoint/2010/main" val="1277483470"/>
                  </p:ext>
                </p:extLst>
              </p:nvPr>
            </p:nvGraphicFramePr>
            <p:xfrm>
              <a:off x="1" y="0"/>
              <a:ext cx="6569476" cy="6232123"/>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4" name="Chart 3">
                <a:extLst>
                  <a:ext uri="{FF2B5EF4-FFF2-40B4-BE49-F238E27FC236}">
                    <a16:creationId xmlns:a16="http://schemas.microsoft.com/office/drawing/2014/main" id="{623AE96D-1BF2-4834-A534-D19FD98A0109}"/>
                  </a:ext>
                </a:extLst>
              </p:cNvPr>
              <p:cNvPicPr>
                <a:picLocks noGrp="1" noRot="1" noChangeAspect="1" noMove="1" noResize="1" noEditPoints="1" noAdjustHandles="1" noChangeArrowheads="1" noChangeShapeType="1"/>
              </p:cNvPicPr>
              <p:nvPr/>
            </p:nvPicPr>
            <p:blipFill>
              <a:blip r:embed="rId3"/>
              <a:stretch>
                <a:fillRect/>
              </a:stretch>
            </p:blipFill>
            <p:spPr>
              <a:xfrm>
                <a:off x="1" y="0"/>
                <a:ext cx="6569476" cy="6232123"/>
              </a:xfrm>
              <a:prstGeom prst="rect">
                <a:avLst/>
              </a:prstGeom>
            </p:spPr>
          </p:pic>
        </mc:Fallback>
      </mc:AlternateContent>
      <p:sp>
        <p:nvSpPr>
          <p:cNvPr id="6" name="TextBox 5">
            <a:extLst>
              <a:ext uri="{FF2B5EF4-FFF2-40B4-BE49-F238E27FC236}">
                <a16:creationId xmlns:a16="http://schemas.microsoft.com/office/drawing/2014/main" id="{2B933731-89A9-461F-9EBD-330BA8DA2073}"/>
              </a:ext>
            </a:extLst>
          </p:cNvPr>
          <p:cNvSpPr txBox="1"/>
          <p:nvPr/>
        </p:nvSpPr>
        <p:spPr>
          <a:xfrm>
            <a:off x="6684886" y="2207491"/>
            <a:ext cx="3713019" cy="2031325"/>
          </a:xfrm>
          <a:prstGeom prst="rect">
            <a:avLst/>
          </a:prstGeom>
          <a:noFill/>
        </p:spPr>
        <p:txBody>
          <a:bodyPr wrap="square" rtlCol="0">
            <a:spAutoFit/>
          </a:bodyPr>
          <a:lstStyle/>
          <a:p>
            <a:r>
              <a:rPr lang="en-US" dirty="0"/>
              <a:t>This Insight refers to the </a:t>
            </a:r>
            <a:r>
              <a:rPr lang="en-US" b="1" dirty="0"/>
              <a:t>TESTED CASES </a:t>
            </a:r>
            <a:r>
              <a:rPr lang="en-US" dirty="0"/>
              <a:t>within the country in each state. The highest tested cases was in Up state . The tested cases data doesn’t represents the confirmed cases but only the test performed by government </a:t>
            </a:r>
            <a:endParaRPr lang="en-IN" dirty="0"/>
          </a:p>
        </p:txBody>
      </p:sp>
      <p:pic>
        <p:nvPicPr>
          <p:cNvPr id="8" name="Graphic 7" descr="Test tubes with solid fill">
            <a:extLst>
              <a:ext uri="{FF2B5EF4-FFF2-40B4-BE49-F238E27FC236}">
                <a16:creationId xmlns:a16="http://schemas.microsoft.com/office/drawing/2014/main" id="{12A90D0C-FF13-4082-946C-AF646F08C95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393382" y="4765964"/>
            <a:ext cx="2610428" cy="1671781"/>
          </a:xfrm>
          <a:prstGeom prst="rect">
            <a:avLst/>
          </a:prstGeom>
        </p:spPr>
      </p:pic>
    </p:spTree>
    <p:extLst>
      <p:ext uri="{BB962C8B-B14F-4D97-AF65-F5344CB8AC3E}">
        <p14:creationId xmlns:p14="http://schemas.microsoft.com/office/powerpoint/2010/main" val="2527632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1733-E25A-47D1-89C3-F49041B8DDDC}"/>
              </a:ext>
            </a:extLst>
          </p:cNvPr>
          <p:cNvSpPr>
            <a:spLocks noGrp="1"/>
          </p:cNvSpPr>
          <p:nvPr>
            <p:ph type="title"/>
          </p:nvPr>
        </p:nvSpPr>
        <p:spPr>
          <a:xfrm>
            <a:off x="9392575" y="1100830"/>
            <a:ext cx="2692893" cy="736847"/>
          </a:xfrm>
        </p:spPr>
        <p:txBody>
          <a:bodyPr>
            <a:normAutofit fontScale="90000"/>
          </a:bodyPr>
          <a:lstStyle/>
          <a:p>
            <a:r>
              <a:rPr lang="en-US" u="sng" dirty="0"/>
              <a:t>INSIGHT - 4 </a:t>
            </a:r>
            <a:endParaRPr lang="en-IN" u="sng" dirty="0"/>
          </a:p>
        </p:txBody>
      </p:sp>
      <p:graphicFrame>
        <p:nvGraphicFramePr>
          <p:cNvPr id="4" name="Chart 3">
            <a:extLst>
              <a:ext uri="{FF2B5EF4-FFF2-40B4-BE49-F238E27FC236}">
                <a16:creationId xmlns:a16="http://schemas.microsoft.com/office/drawing/2014/main" id="{C1DE9C49-52BB-4B5F-A1FA-CBD279B2ED0B}"/>
              </a:ext>
            </a:extLst>
          </p:cNvPr>
          <p:cNvGraphicFramePr>
            <a:graphicFrameLocks/>
          </p:cNvGraphicFramePr>
          <p:nvPr>
            <p:extLst>
              <p:ext uri="{D42A27DB-BD31-4B8C-83A1-F6EECF244321}">
                <p14:modId xmlns:p14="http://schemas.microsoft.com/office/powerpoint/2010/main" val="3995011126"/>
              </p:ext>
            </p:extLst>
          </p:nvPr>
        </p:nvGraphicFramePr>
        <p:xfrm>
          <a:off x="0" y="0"/>
          <a:ext cx="9223899" cy="6347533"/>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6B99CA12-7BE9-431E-9FD3-36567A1331FF}"/>
              </a:ext>
            </a:extLst>
          </p:cNvPr>
          <p:cNvSpPr txBox="1"/>
          <p:nvPr/>
        </p:nvSpPr>
        <p:spPr>
          <a:xfrm>
            <a:off x="9392575" y="2423604"/>
            <a:ext cx="2512380" cy="2308324"/>
          </a:xfrm>
          <a:prstGeom prst="rect">
            <a:avLst/>
          </a:prstGeom>
          <a:noFill/>
        </p:spPr>
        <p:txBody>
          <a:bodyPr wrap="square" rtlCol="0">
            <a:spAutoFit/>
          </a:bodyPr>
          <a:lstStyle/>
          <a:p>
            <a:r>
              <a:rPr lang="en-US" dirty="0"/>
              <a:t>This insight concludes that how many deaths happened all over the country and got to know that Kerela has the highest and </a:t>
            </a:r>
            <a:r>
              <a:rPr lang="en-US" dirty="0" err="1"/>
              <a:t>Lakshyadeep</a:t>
            </a:r>
            <a:r>
              <a:rPr lang="en-US" dirty="0"/>
              <a:t> has the lowest in the country</a:t>
            </a:r>
            <a:endParaRPr lang="en-IN" dirty="0"/>
          </a:p>
        </p:txBody>
      </p:sp>
      <p:pic>
        <p:nvPicPr>
          <p:cNvPr id="8" name="Picture 7">
            <a:extLst>
              <a:ext uri="{FF2B5EF4-FFF2-40B4-BE49-F238E27FC236}">
                <a16:creationId xmlns:a16="http://schemas.microsoft.com/office/drawing/2014/main" id="{B08EC74C-55EB-4DC6-A873-08086BF5DF1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0813565" y="4601905"/>
            <a:ext cx="1378435" cy="1745628"/>
          </a:xfrm>
          <a:prstGeom prst="rect">
            <a:avLst/>
          </a:prstGeom>
        </p:spPr>
      </p:pic>
      <p:sp>
        <p:nvSpPr>
          <p:cNvPr id="9" name="TextBox 8">
            <a:extLst>
              <a:ext uri="{FF2B5EF4-FFF2-40B4-BE49-F238E27FC236}">
                <a16:creationId xmlns:a16="http://schemas.microsoft.com/office/drawing/2014/main" id="{A3EF8F48-076D-4F5C-92E8-E0E144E60654}"/>
              </a:ext>
            </a:extLst>
          </p:cNvPr>
          <p:cNvSpPr txBox="1"/>
          <p:nvPr/>
        </p:nvSpPr>
        <p:spPr>
          <a:xfrm>
            <a:off x="6384220" y="6436311"/>
            <a:ext cx="2839679" cy="369332"/>
          </a:xfrm>
          <a:prstGeom prst="rect">
            <a:avLst/>
          </a:prstGeom>
          <a:noFill/>
        </p:spPr>
        <p:txBody>
          <a:bodyPr wrap="square" rtlCol="0">
            <a:spAutoFit/>
          </a:bodyPr>
          <a:lstStyle/>
          <a:p>
            <a:r>
              <a:rPr lang="en-IN" sz="900">
                <a:hlinkClick r:id="rId4" tooltip="https://www.pngall.com/rip-png/download/28357"/>
              </a:rPr>
              <a:t>This Photo</a:t>
            </a:r>
            <a:r>
              <a:rPr lang="en-IN" sz="900"/>
              <a:t> by Unknown Author is licensed under </a:t>
            </a:r>
            <a:r>
              <a:rPr lang="en-IN" sz="900">
                <a:hlinkClick r:id="rId5" tooltip="https://creativecommons.org/licenses/by-nc/3.0/"/>
              </a:rPr>
              <a:t>CC BY-NC</a:t>
            </a:r>
            <a:endParaRPr lang="en-IN" sz="900"/>
          </a:p>
        </p:txBody>
      </p:sp>
    </p:spTree>
    <p:extLst>
      <p:ext uri="{BB962C8B-B14F-4D97-AF65-F5344CB8AC3E}">
        <p14:creationId xmlns:p14="http://schemas.microsoft.com/office/powerpoint/2010/main" val="2314392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C883E-2FFD-49C6-A0D1-BFFEC98A53C4}"/>
              </a:ext>
            </a:extLst>
          </p:cNvPr>
          <p:cNvSpPr>
            <a:spLocks noGrp="1"/>
          </p:cNvSpPr>
          <p:nvPr>
            <p:ph type="title"/>
          </p:nvPr>
        </p:nvSpPr>
        <p:spPr>
          <a:xfrm>
            <a:off x="324922" y="845896"/>
            <a:ext cx="3101858" cy="991781"/>
          </a:xfrm>
        </p:spPr>
        <p:txBody>
          <a:bodyPr/>
          <a:lstStyle/>
          <a:p>
            <a:r>
              <a:rPr lang="en-US" u="sng" dirty="0"/>
              <a:t>INSIGHT - 5</a:t>
            </a:r>
            <a:endParaRPr lang="en-IN" u="sng" dirty="0"/>
          </a:p>
        </p:txBody>
      </p:sp>
      <p:graphicFrame>
        <p:nvGraphicFramePr>
          <p:cNvPr id="3" name="Chart 2">
            <a:extLst>
              <a:ext uri="{FF2B5EF4-FFF2-40B4-BE49-F238E27FC236}">
                <a16:creationId xmlns:a16="http://schemas.microsoft.com/office/drawing/2014/main" id="{349D0F4A-9C48-46EE-BD9B-9F3F688EC8BD}"/>
              </a:ext>
            </a:extLst>
          </p:cNvPr>
          <p:cNvGraphicFramePr>
            <a:graphicFrameLocks/>
          </p:cNvGraphicFramePr>
          <p:nvPr>
            <p:extLst>
              <p:ext uri="{D42A27DB-BD31-4B8C-83A1-F6EECF244321}">
                <p14:modId xmlns:p14="http://schemas.microsoft.com/office/powerpoint/2010/main" val="132769761"/>
              </p:ext>
            </p:extLst>
          </p:nvPr>
        </p:nvGraphicFramePr>
        <p:xfrm>
          <a:off x="3426780" y="0"/>
          <a:ext cx="8765219" cy="634753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074351E2-192A-4B2D-B821-9799711F6DFD}"/>
              </a:ext>
            </a:extLst>
          </p:cNvPr>
          <p:cNvSpPr txBox="1"/>
          <p:nvPr/>
        </p:nvSpPr>
        <p:spPr>
          <a:xfrm>
            <a:off x="559293" y="2661444"/>
            <a:ext cx="2325949" cy="2862322"/>
          </a:xfrm>
          <a:prstGeom prst="rect">
            <a:avLst/>
          </a:prstGeom>
          <a:noFill/>
        </p:spPr>
        <p:txBody>
          <a:bodyPr wrap="square" rtlCol="0">
            <a:spAutoFit/>
          </a:bodyPr>
          <a:lstStyle/>
          <a:p>
            <a:r>
              <a:rPr lang="en-US" dirty="0"/>
              <a:t>This insight concludes the confirmed and recovered amongst every state in </a:t>
            </a:r>
            <a:r>
              <a:rPr lang="en-US" dirty="0" err="1"/>
              <a:t>India.In</a:t>
            </a:r>
            <a:r>
              <a:rPr lang="en-US" dirty="0"/>
              <a:t> which highest confirmed cases were in Maharashtra and least were in </a:t>
            </a:r>
            <a:r>
              <a:rPr lang="en-US" dirty="0" err="1"/>
              <a:t>Lakshyadeep</a:t>
            </a:r>
            <a:r>
              <a:rPr lang="en-US" dirty="0"/>
              <a:t> and </a:t>
            </a:r>
            <a:r>
              <a:rPr lang="en-US" dirty="0" err="1"/>
              <a:t>Laddakh</a:t>
            </a:r>
            <a:endParaRPr lang="en-IN" dirty="0"/>
          </a:p>
        </p:txBody>
      </p:sp>
    </p:spTree>
    <p:extLst>
      <p:ext uri="{BB962C8B-B14F-4D97-AF65-F5344CB8AC3E}">
        <p14:creationId xmlns:p14="http://schemas.microsoft.com/office/powerpoint/2010/main" val="106831393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3.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TM02900769[[fn=Retrospect]]</Template>
  <TotalTime>1938</TotalTime>
  <Words>834</Words>
  <Application>Microsoft Office PowerPoint</Application>
  <PresentationFormat>Widescreen</PresentationFormat>
  <Paragraphs>60</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Corbel</vt:lpstr>
      <vt:lpstr>Sohne</vt:lpstr>
      <vt:lpstr>Söhne</vt:lpstr>
      <vt:lpstr>Wingdings</vt:lpstr>
      <vt:lpstr>Retrospect</vt:lpstr>
      <vt:lpstr>COVID-19  DATA ANALYSIS</vt:lpstr>
      <vt:lpstr>INTRODUCTION</vt:lpstr>
      <vt:lpstr>DATASET OVERVIEW</vt:lpstr>
      <vt:lpstr>METHEDOLOGY</vt:lpstr>
      <vt:lpstr>INSIGHT - 1</vt:lpstr>
      <vt:lpstr>INSIGHT - 2</vt:lpstr>
      <vt:lpstr>INSIGHT - 3</vt:lpstr>
      <vt:lpstr>INSIGHT - 4 </vt:lpstr>
      <vt:lpstr>INSIGHT - 5</vt:lpstr>
      <vt:lpstr>DASH BOARD </vt:lpstr>
      <vt:lpstr>CONCLUSION </vt:lpstr>
      <vt:lpstr>FUTURE WORK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DATA ANALYSIS</dc:title>
  <dc:creator>shivansh sharma</dc:creator>
  <cp:lastModifiedBy>Saurabh Kumar Rooj</cp:lastModifiedBy>
  <cp:revision>24</cp:revision>
  <dcterms:created xsi:type="dcterms:W3CDTF">2024-03-01T08:52:53Z</dcterms:created>
  <dcterms:modified xsi:type="dcterms:W3CDTF">2024-03-03T11:07:42Z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